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7"/>
  </p:notesMasterIdLst>
  <p:sldIdLst>
    <p:sldId id="256" r:id="rId2"/>
    <p:sldId id="313" r:id="rId3"/>
    <p:sldId id="301" r:id="rId4"/>
    <p:sldId id="292" r:id="rId5"/>
    <p:sldId id="293" r:id="rId6"/>
    <p:sldId id="312" r:id="rId7"/>
    <p:sldId id="311" r:id="rId8"/>
    <p:sldId id="291" r:id="rId9"/>
    <p:sldId id="257" r:id="rId10"/>
    <p:sldId id="302" r:id="rId11"/>
    <p:sldId id="258" r:id="rId12"/>
    <p:sldId id="259" r:id="rId13"/>
    <p:sldId id="260" r:id="rId14"/>
    <p:sldId id="261" r:id="rId15"/>
    <p:sldId id="262" r:id="rId16"/>
    <p:sldId id="303" r:id="rId17"/>
    <p:sldId id="304" r:id="rId18"/>
    <p:sldId id="264" r:id="rId19"/>
    <p:sldId id="265" r:id="rId20"/>
    <p:sldId id="266" r:id="rId21"/>
    <p:sldId id="267" r:id="rId22"/>
    <p:sldId id="268" r:id="rId23"/>
    <p:sldId id="305" r:id="rId24"/>
    <p:sldId id="269" r:id="rId25"/>
    <p:sldId id="306" r:id="rId26"/>
    <p:sldId id="270" r:id="rId27"/>
    <p:sldId id="271" r:id="rId28"/>
    <p:sldId id="272" r:id="rId29"/>
    <p:sldId id="307" r:id="rId30"/>
    <p:sldId id="273" r:id="rId31"/>
    <p:sldId id="274" r:id="rId32"/>
    <p:sldId id="275" r:id="rId33"/>
    <p:sldId id="297" r:id="rId34"/>
    <p:sldId id="296" r:id="rId35"/>
    <p:sldId id="308" r:id="rId36"/>
    <p:sldId id="276" r:id="rId37"/>
    <p:sldId id="298" r:id="rId38"/>
    <p:sldId id="277" r:id="rId39"/>
    <p:sldId id="299" r:id="rId40"/>
    <p:sldId id="278" r:id="rId41"/>
    <p:sldId id="279" r:id="rId42"/>
    <p:sldId id="280" r:id="rId43"/>
    <p:sldId id="309" r:id="rId44"/>
    <p:sldId id="281" r:id="rId45"/>
    <p:sldId id="282" r:id="rId46"/>
    <p:sldId id="283" r:id="rId47"/>
    <p:sldId id="284" r:id="rId48"/>
    <p:sldId id="285" r:id="rId49"/>
    <p:sldId id="286" r:id="rId50"/>
    <p:sldId id="287" r:id="rId51"/>
    <p:sldId id="288" r:id="rId52"/>
    <p:sldId id="289" r:id="rId53"/>
    <p:sldId id="300" r:id="rId54"/>
    <p:sldId id="290" r:id="rId55"/>
    <p:sldId id="310"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692DC-938E-4A38-91BE-E38409884578}" type="datetimeFigureOut">
              <a:rPr lang="en-US" smtClean="0"/>
              <a:t>2024-03-06</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5CA86-D53D-4D1E-A89A-5EE3A60E1932}" type="slidenum">
              <a:rPr lang="en-US" smtClean="0"/>
              <a:t>‹#›</a:t>
            </a:fld>
            <a:endParaRPr lang="en-US"/>
          </a:p>
        </p:txBody>
      </p:sp>
    </p:spTree>
    <p:extLst>
      <p:ext uri="{BB962C8B-B14F-4D97-AF65-F5344CB8AC3E}">
        <p14:creationId xmlns:p14="http://schemas.microsoft.com/office/powerpoint/2010/main" val="37520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CF5CA86-D53D-4D1E-A89A-5EE3A60E1932}" type="slidenum">
              <a:rPr lang="en-US" smtClean="0"/>
              <a:t>29</a:t>
            </a:fld>
            <a:endParaRPr lang="en-US"/>
          </a:p>
        </p:txBody>
      </p:sp>
    </p:spTree>
    <p:extLst>
      <p:ext uri="{BB962C8B-B14F-4D97-AF65-F5344CB8AC3E}">
        <p14:creationId xmlns:p14="http://schemas.microsoft.com/office/powerpoint/2010/main" val="4385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26/08/1445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26/08/1445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26/08/1445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26/08/1445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26/08/1445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20688"/>
          </a:xfrm>
        </p:spPr>
        <p:txBody>
          <a:bodyPr>
            <a:normAutofit fontScale="90000"/>
          </a:bodyPr>
          <a:lstStyle/>
          <a:p>
            <a:r>
              <a:rPr lang="ar-IQ" dirty="0" smtClean="0">
                <a:solidFill>
                  <a:srgbClr val="00B050"/>
                </a:solidFill>
              </a:rPr>
              <a:t/>
            </a:r>
            <a:br>
              <a:rPr lang="ar-IQ" dirty="0" smtClean="0">
                <a:solidFill>
                  <a:srgbClr val="00B050"/>
                </a:solidFill>
              </a:rPr>
            </a:br>
            <a:r>
              <a:rPr lang="ar-IQ" dirty="0" smtClean="0">
                <a:solidFill>
                  <a:srgbClr val="00B050"/>
                </a:solidFill>
              </a:rPr>
              <a:t/>
            </a:r>
            <a:br>
              <a:rPr lang="ar-IQ" dirty="0" smtClean="0">
                <a:solidFill>
                  <a:srgbClr val="00B050"/>
                </a:solidFill>
              </a:rPr>
            </a:br>
            <a:r>
              <a:rPr lang="ar-IQ" dirty="0" smtClean="0">
                <a:solidFill>
                  <a:srgbClr val="00B050"/>
                </a:solidFill>
              </a:rPr>
              <a:t>المحاضرة الاولى </a:t>
            </a:r>
            <a:br>
              <a:rPr lang="ar-IQ" dirty="0" smtClean="0">
                <a:solidFill>
                  <a:srgbClr val="00B050"/>
                </a:solidFill>
              </a:rPr>
            </a:br>
            <a:r>
              <a:rPr lang="en-US" b="1" dirty="0">
                <a:solidFill>
                  <a:srgbClr val="C00000"/>
                </a:solidFill>
                <a:latin typeface="Calibri Light" pitchFamily="34" charset="0"/>
                <a:cs typeface="Calibri Light" pitchFamily="34" charset="0"/>
              </a:rPr>
              <a:t/>
            </a:r>
            <a:br>
              <a:rPr lang="en-US" b="1" dirty="0">
                <a:solidFill>
                  <a:srgbClr val="C00000"/>
                </a:solidFill>
                <a:latin typeface="Calibri Light" pitchFamily="34" charset="0"/>
                <a:cs typeface="Calibri Light" pitchFamily="34" charset="0"/>
              </a:rPr>
            </a:br>
            <a:endParaRPr lang="en-US" dirty="0">
              <a:solidFill>
                <a:srgbClr val="00B050"/>
              </a:solidFill>
            </a:endParaRPr>
          </a:p>
        </p:txBody>
      </p:sp>
      <p:sp>
        <p:nvSpPr>
          <p:cNvPr id="3" name="عنوان فرعي 2"/>
          <p:cNvSpPr>
            <a:spLocks noGrp="1"/>
          </p:cNvSpPr>
          <p:nvPr>
            <p:ph type="subTitle" idx="1"/>
          </p:nvPr>
        </p:nvSpPr>
        <p:spPr>
          <a:xfrm>
            <a:off x="0" y="836712"/>
            <a:ext cx="9144000" cy="6021288"/>
          </a:xfrm>
        </p:spPr>
        <p:txBody>
          <a:bodyPr>
            <a:normAutofit/>
          </a:bodyPr>
          <a:lstStyle/>
          <a:p>
            <a:r>
              <a:rPr lang="ar-IQ" sz="4000" b="1" dirty="0">
                <a:solidFill>
                  <a:srgbClr val="C00000"/>
                </a:solidFill>
                <a:latin typeface="Calibri Light" pitchFamily="34" charset="0"/>
                <a:cs typeface="Calibri Light" pitchFamily="34" charset="0"/>
              </a:rPr>
              <a:t>استصلاح الاراضي الملحية </a:t>
            </a:r>
            <a:endParaRPr lang="ar-IQ" sz="4000" b="1" dirty="0" smtClean="0">
              <a:solidFill>
                <a:srgbClr val="C00000"/>
              </a:solidFill>
              <a:latin typeface="Calibri Light" pitchFamily="34" charset="0"/>
              <a:cs typeface="Calibri Light" pitchFamily="34" charset="0"/>
            </a:endParaRPr>
          </a:p>
          <a:p>
            <a:r>
              <a:rPr lang="ar-IQ" sz="4000" b="1" dirty="0">
                <a:solidFill>
                  <a:srgbClr val="C00000"/>
                </a:solidFill>
                <a:latin typeface="Calibri Light" pitchFamily="34" charset="0"/>
                <a:cs typeface="Calibri Light" pitchFamily="34" charset="0"/>
              </a:rPr>
              <a:t>برنامج استصلاح </a:t>
            </a:r>
            <a:r>
              <a:rPr lang="ar-IQ" sz="4000" b="1" dirty="0" smtClean="0">
                <a:solidFill>
                  <a:srgbClr val="C00000"/>
                </a:solidFill>
                <a:latin typeface="Calibri Light" pitchFamily="34" charset="0"/>
                <a:cs typeface="Calibri Light" pitchFamily="34" charset="0"/>
              </a:rPr>
              <a:t>الاراضي الملحية</a:t>
            </a:r>
          </a:p>
          <a:p>
            <a:r>
              <a:rPr lang="ar-IQ" sz="4000" b="1" dirty="0">
                <a:solidFill>
                  <a:srgbClr val="C00000"/>
                </a:solidFill>
                <a:latin typeface="Calibri Light" pitchFamily="34" charset="0"/>
                <a:cs typeface="Calibri Light" pitchFamily="34" charset="0"/>
              </a:rPr>
              <a:t>اهداف </a:t>
            </a:r>
            <a:r>
              <a:rPr lang="ar-IQ" sz="4000" b="1" dirty="0" smtClean="0">
                <a:solidFill>
                  <a:srgbClr val="C00000"/>
                </a:solidFill>
                <a:latin typeface="Calibri Light" pitchFamily="34" charset="0"/>
                <a:cs typeface="Calibri Light" pitchFamily="34" charset="0"/>
              </a:rPr>
              <a:t>استصلاح </a:t>
            </a:r>
            <a:r>
              <a:rPr lang="ar-IQ" sz="4000" b="1" dirty="0">
                <a:solidFill>
                  <a:srgbClr val="C00000"/>
                </a:solidFill>
                <a:latin typeface="Calibri Light" pitchFamily="34" charset="0"/>
                <a:cs typeface="Calibri Light" pitchFamily="34" charset="0"/>
              </a:rPr>
              <a:t>الأراضي الملحية </a:t>
            </a:r>
            <a:endParaRPr lang="ar-IQ" sz="4000" b="1" dirty="0" smtClean="0">
              <a:solidFill>
                <a:srgbClr val="C00000"/>
              </a:solidFill>
              <a:latin typeface="Calibri Light" pitchFamily="34" charset="0"/>
              <a:cs typeface="Calibri Light" pitchFamily="34" charset="0"/>
            </a:endParaRPr>
          </a:p>
          <a:p>
            <a:r>
              <a:rPr lang="ar-IQ" sz="4000" b="1" dirty="0">
                <a:solidFill>
                  <a:srgbClr val="C00000"/>
                </a:solidFill>
                <a:latin typeface="Calibri Light" pitchFamily="34" charset="0"/>
                <a:cs typeface="Calibri Light" pitchFamily="34" charset="0"/>
              </a:rPr>
              <a:t>تنفيذ برنامج استصلاح الاراضي </a:t>
            </a:r>
            <a:r>
              <a:rPr lang="ar-IQ" sz="4000" b="1" dirty="0" smtClean="0">
                <a:solidFill>
                  <a:srgbClr val="C00000"/>
                </a:solidFill>
                <a:latin typeface="Calibri Light" pitchFamily="34" charset="0"/>
                <a:cs typeface="Calibri Light" pitchFamily="34" charset="0"/>
              </a:rPr>
              <a:t>الملحية</a:t>
            </a:r>
          </a:p>
          <a:p>
            <a:r>
              <a:rPr lang="ar-IQ" sz="4000" b="1" dirty="0">
                <a:solidFill>
                  <a:schemeClr val="tx1"/>
                </a:solidFill>
                <a:latin typeface="Calibri Light" pitchFamily="34" charset="0"/>
                <a:cs typeface="Calibri Light" pitchFamily="34" charset="0"/>
              </a:rPr>
              <a:t>١- المرحلة الأولى: - </a:t>
            </a:r>
          </a:p>
          <a:p>
            <a:r>
              <a:rPr lang="ar-IQ" sz="4000" b="1" dirty="0">
                <a:solidFill>
                  <a:srgbClr val="C00000"/>
                </a:solidFill>
                <a:latin typeface="Calibri Light" pitchFamily="34" charset="0"/>
                <a:cs typeface="Calibri Light" pitchFamily="34" charset="0"/>
              </a:rPr>
              <a:t>المسوحات والتحريات الحقلية والمختبرية</a:t>
            </a:r>
          </a:p>
          <a:p>
            <a:endParaRPr lang="ar-IQ" sz="4000" b="1" dirty="0" smtClean="0">
              <a:solidFill>
                <a:srgbClr val="C00000"/>
              </a:solidFill>
              <a:latin typeface="Calibri Light" pitchFamily="34" charset="0"/>
              <a:cs typeface="Calibri Light" pitchFamily="34" charset="0"/>
            </a:endParaRPr>
          </a:p>
        </p:txBody>
      </p:sp>
    </p:spTree>
    <p:extLst>
      <p:ext uri="{BB962C8B-B14F-4D97-AF65-F5344CB8AC3E}">
        <p14:creationId xmlns:p14="http://schemas.microsoft.com/office/powerpoint/2010/main" val="179255633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36496" cy="6858000"/>
          </a:xfrm>
        </p:spPr>
        <p:txBody>
          <a:bodyPr/>
          <a:lstStyle/>
          <a:p>
            <a:pPr marL="0" indent="0" algn="just">
              <a:lnSpc>
                <a:spcPct val="200000"/>
              </a:lnSpc>
              <a:buNone/>
            </a:pPr>
            <a:r>
              <a:rPr lang="ar-IQ" dirty="0"/>
              <a:t>الاتحاد السوفيتي (1973) </a:t>
            </a:r>
            <a:r>
              <a:rPr lang="en-US" dirty="0" err="1"/>
              <a:t>Kovda</a:t>
            </a:r>
            <a:r>
              <a:rPr lang="en-US" dirty="0"/>
              <a:t>) </a:t>
            </a:r>
            <a:r>
              <a:rPr lang="ar-IQ" dirty="0"/>
              <a:t>أن كلفة أنشاء المبازل العمودية وصيانتها تشكل ۳/۸ تكاليف الانشاء والصيانة لشبكة المبازل الأفقية. واكدت ذلك الدراسات التي اجريت في منطقة ابو غريب في وسط العراق  (1985 </a:t>
            </a:r>
            <a:r>
              <a:rPr lang="en-US" dirty="0" err="1"/>
              <a:t>Boumans</a:t>
            </a:r>
            <a:r>
              <a:rPr lang="en-US" dirty="0"/>
              <a:t>)</a:t>
            </a:r>
          </a:p>
          <a:p>
            <a:pPr marL="0" indent="0" algn="just">
              <a:lnSpc>
                <a:spcPct val="200000"/>
              </a:lnSpc>
              <a:buNone/>
            </a:pPr>
            <a:r>
              <a:rPr lang="en-US" dirty="0"/>
              <a:t>٢- </a:t>
            </a:r>
            <a:r>
              <a:rPr lang="ar-IQ" dirty="0"/>
              <a:t>يعمل البزل العمودي على خفض الماء الأرضي إلى اعماق اكبر نسبياً.</a:t>
            </a:r>
          </a:p>
          <a:p>
            <a:endParaRPr lang="en-US" dirty="0"/>
          </a:p>
        </p:txBody>
      </p:sp>
    </p:spTree>
    <p:extLst>
      <p:ext uri="{BB962C8B-B14F-4D97-AF65-F5344CB8AC3E}">
        <p14:creationId xmlns:p14="http://schemas.microsoft.com/office/powerpoint/2010/main" val="480100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150000"/>
              </a:lnSpc>
              <a:buNone/>
            </a:pPr>
            <a:r>
              <a:rPr lang="ar-IQ" dirty="0"/>
              <a:t>٣- امكانية الاستفادة من الماء الذي يضخ من البزل العمودي، </a:t>
            </a:r>
            <a:r>
              <a:rPr lang="ar-IQ" dirty="0" smtClean="0"/>
              <a:t>وبالطبع يعتمد </a:t>
            </a:r>
            <a:r>
              <a:rPr lang="ar-IQ" dirty="0"/>
              <a:t>ذلك على نوعية المياه التي تضخ</a:t>
            </a:r>
            <a:r>
              <a:rPr lang="ar-IQ" dirty="0" smtClean="0"/>
              <a:t>.</a:t>
            </a:r>
          </a:p>
          <a:p>
            <a:pPr marL="0" indent="0" algn="just">
              <a:lnSpc>
                <a:spcPct val="150000"/>
              </a:lnSpc>
              <a:buNone/>
            </a:pPr>
            <a:r>
              <a:rPr lang="ar-IQ" dirty="0"/>
              <a:t>4</a:t>
            </a:r>
            <a:r>
              <a:rPr lang="ar-IQ" dirty="0" smtClean="0"/>
              <a:t>- </a:t>
            </a:r>
            <a:r>
              <a:rPr lang="ar-IQ" dirty="0"/>
              <a:t>يشغل مساحة أو حيز من الاراضي </a:t>
            </a:r>
            <a:r>
              <a:rPr lang="ar-IQ" dirty="0" smtClean="0"/>
              <a:t>أقل .</a:t>
            </a:r>
          </a:p>
          <a:p>
            <a:pPr marL="0" indent="0" algn="just">
              <a:lnSpc>
                <a:spcPct val="150000"/>
              </a:lnSpc>
              <a:buNone/>
            </a:pPr>
            <a:r>
              <a:rPr lang="ar-IQ" dirty="0" smtClean="0"/>
              <a:t>أما </a:t>
            </a:r>
            <a:r>
              <a:rPr lang="ar-IQ" dirty="0"/>
              <a:t>عيوب هذه الطريقة فهي </a:t>
            </a:r>
            <a:r>
              <a:rPr lang="ar-IQ" dirty="0" smtClean="0"/>
              <a:t>:</a:t>
            </a:r>
          </a:p>
          <a:p>
            <a:pPr marL="0" indent="0" algn="just">
              <a:lnSpc>
                <a:spcPct val="150000"/>
              </a:lnSpc>
              <a:buNone/>
            </a:pPr>
            <a:r>
              <a:rPr lang="ar-IQ" dirty="0" smtClean="0"/>
              <a:t>١- </a:t>
            </a:r>
            <a:r>
              <a:rPr lang="ar-IQ" dirty="0"/>
              <a:t>تكاليف الادارة عالية لاستخدام </a:t>
            </a:r>
            <a:r>
              <a:rPr lang="ar-IQ" dirty="0" smtClean="0"/>
              <a:t>الطاقة </a:t>
            </a:r>
            <a:r>
              <a:rPr lang="ar-IQ" dirty="0"/>
              <a:t>في رفع المياه</a:t>
            </a:r>
            <a:r>
              <a:rPr lang="ar-IQ" dirty="0" smtClean="0"/>
              <a:t>.</a:t>
            </a:r>
          </a:p>
          <a:p>
            <a:pPr marL="0" indent="0" algn="just">
              <a:lnSpc>
                <a:spcPct val="150000"/>
              </a:lnSpc>
              <a:buNone/>
            </a:pPr>
            <a:r>
              <a:rPr lang="ar-IQ" dirty="0" smtClean="0"/>
              <a:t>٢- </a:t>
            </a:r>
            <a:r>
              <a:rPr lang="ar-IQ" dirty="0"/>
              <a:t>لا تستخدم هذه الطريقة لبزل مساحات صغيرة حيث ان تأثير الابـار يكون على مساحة كبيره اذ قد تصل المساحة الخاصة بكل بئر(٢٥٠٠) هكتار.</a:t>
            </a:r>
            <a:endParaRPr lang="en-US" dirty="0"/>
          </a:p>
        </p:txBody>
      </p:sp>
    </p:spTree>
    <p:extLst>
      <p:ext uri="{BB962C8B-B14F-4D97-AF65-F5344CB8AC3E}">
        <p14:creationId xmlns:p14="http://schemas.microsoft.com/office/powerpoint/2010/main" val="513606599"/>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150000"/>
              </a:lnSpc>
              <a:buNone/>
            </a:pPr>
            <a:r>
              <a:rPr lang="ar-IQ" dirty="0" smtClean="0"/>
              <a:t>بناء </a:t>
            </a:r>
            <a:r>
              <a:rPr lang="ar-IQ" dirty="0"/>
              <a:t>على </a:t>
            </a:r>
            <a:r>
              <a:rPr lang="ar-IQ" dirty="0" smtClean="0"/>
              <a:t>ما ذكر </a:t>
            </a:r>
            <a:r>
              <a:rPr lang="ar-IQ" dirty="0"/>
              <a:t>اعلاه يمكن ان يقرر المصمم أفضلية استخدام أي من النظامين اعلاه لشبكة البزل في المشروع المراد استصلاحه ، والجدير بالذكر ان </a:t>
            </a:r>
            <a:r>
              <a:rPr lang="ar-IQ" dirty="0">
                <a:solidFill>
                  <a:srgbClr val="FF0000"/>
                </a:solidFill>
              </a:rPr>
              <a:t>الظروف </a:t>
            </a:r>
            <a:r>
              <a:rPr lang="ar-IQ" dirty="0" smtClean="0">
                <a:solidFill>
                  <a:srgbClr val="FF0000"/>
                </a:solidFill>
              </a:rPr>
              <a:t>الهيدرولوجية </a:t>
            </a:r>
            <a:r>
              <a:rPr lang="ar-IQ" dirty="0" smtClean="0"/>
              <a:t>السائدة </a:t>
            </a:r>
            <a:r>
              <a:rPr lang="ar-IQ" dirty="0"/>
              <a:t>في معظم اراضي وسط </a:t>
            </a:r>
            <a:r>
              <a:rPr lang="ar-IQ" dirty="0" smtClean="0"/>
              <a:t>وجنوب العراق </a:t>
            </a:r>
            <a:r>
              <a:rPr lang="ar-IQ" dirty="0"/>
              <a:t>تشجع على تنفيذ </a:t>
            </a:r>
            <a:r>
              <a:rPr lang="ar-IQ" dirty="0">
                <a:solidFill>
                  <a:srgbClr val="FF0000"/>
                </a:solidFill>
              </a:rPr>
              <a:t>البزل الافقي</a:t>
            </a:r>
            <a:r>
              <a:rPr lang="ar-IQ" dirty="0"/>
              <a:t>. واذا ما وقع الاختيار على البزل الأفقي فيجب أن يختار المصمم ما بين </a:t>
            </a:r>
            <a:r>
              <a:rPr lang="ar-IQ" dirty="0">
                <a:solidFill>
                  <a:srgbClr val="FF0000"/>
                </a:solidFill>
              </a:rPr>
              <a:t>المبازل المفتوحة أو المبازل المغطاة</a:t>
            </a:r>
            <a:r>
              <a:rPr lang="ar-IQ" dirty="0"/>
              <a:t> أو الجمع بينهما، وكذلك أن يختار ما بين </a:t>
            </a:r>
            <a:r>
              <a:rPr lang="ar-IQ" dirty="0" smtClean="0">
                <a:solidFill>
                  <a:srgbClr val="FF0000"/>
                </a:solidFill>
              </a:rPr>
              <a:t>المبازل العميقة </a:t>
            </a:r>
            <a:r>
              <a:rPr lang="ar-IQ" dirty="0">
                <a:solidFill>
                  <a:srgbClr val="FF0000"/>
                </a:solidFill>
              </a:rPr>
              <a:t>أو المبازل الضحلة</a:t>
            </a:r>
            <a:r>
              <a:rPr lang="ar-IQ" dirty="0"/>
              <a:t> أو </a:t>
            </a:r>
            <a:r>
              <a:rPr lang="ar-IQ" dirty="0" smtClean="0"/>
              <a:t>كليهما</a:t>
            </a:r>
            <a:endParaRPr lang="en-US" dirty="0"/>
          </a:p>
        </p:txBody>
      </p:sp>
    </p:spTree>
    <p:extLst>
      <p:ext uri="{BB962C8B-B14F-4D97-AF65-F5344CB8AC3E}">
        <p14:creationId xmlns:p14="http://schemas.microsoft.com/office/powerpoint/2010/main" val="2691130263"/>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150000"/>
              </a:lnSpc>
              <a:buNone/>
            </a:pPr>
            <a:endParaRPr lang="ar-IQ" sz="3600" smtClean="0"/>
          </a:p>
          <a:p>
            <a:pPr marL="0" indent="0" algn="just">
              <a:lnSpc>
                <a:spcPct val="150000"/>
              </a:lnSpc>
              <a:buNone/>
            </a:pPr>
            <a:r>
              <a:rPr lang="ar-IQ" sz="3600" smtClean="0"/>
              <a:t>وفي </a:t>
            </a:r>
            <a:r>
              <a:rPr lang="ar-IQ" sz="3600" dirty="0"/>
              <a:t>هذا المجال نود ان نشير الى ان معظم شبكات البزل التي نفذت في مشاريع الاستصلاح في العراق هو استخدام </a:t>
            </a:r>
            <a:r>
              <a:rPr lang="ar-IQ" sz="3600" dirty="0" smtClean="0"/>
              <a:t>البزل </a:t>
            </a:r>
            <a:r>
              <a:rPr lang="ar-IQ" sz="3600" dirty="0"/>
              <a:t>المغطى بالاضافة الى البزل المفتوح، حيث نفذت </a:t>
            </a:r>
            <a:r>
              <a:rPr lang="ar-IQ" sz="3600" dirty="0" smtClean="0">
                <a:solidFill>
                  <a:srgbClr val="FF0000"/>
                </a:solidFill>
              </a:rPr>
              <a:t>المبازل الحقلية بشكل المبازل </a:t>
            </a:r>
            <a:r>
              <a:rPr lang="ar-IQ" sz="3600" dirty="0">
                <a:solidFill>
                  <a:srgbClr val="FF0000"/>
                </a:solidFill>
              </a:rPr>
              <a:t>المغطاة</a:t>
            </a:r>
            <a:r>
              <a:rPr lang="ar-IQ" sz="3600" dirty="0"/>
              <a:t> وفي بعض الأحيان المبازل </a:t>
            </a:r>
            <a:r>
              <a:rPr lang="ar-IQ" sz="3600" dirty="0" smtClean="0"/>
              <a:t>المجمعة بنظام  </a:t>
            </a:r>
            <a:r>
              <a:rPr lang="ar-IQ" sz="3600" dirty="0"/>
              <a:t>المغطاة، بينما نفذت </a:t>
            </a:r>
            <a:r>
              <a:rPr lang="ar-IQ" sz="3600" dirty="0" smtClean="0">
                <a:solidFill>
                  <a:srgbClr val="FF0000"/>
                </a:solidFill>
              </a:rPr>
              <a:t>المبازل الفرعية </a:t>
            </a:r>
            <a:r>
              <a:rPr lang="ar-IQ" sz="3600" dirty="0">
                <a:solidFill>
                  <a:srgbClr val="FF0000"/>
                </a:solidFill>
              </a:rPr>
              <a:t>والرئيسية بشكل </a:t>
            </a:r>
            <a:r>
              <a:rPr lang="ar-IQ" sz="3600" dirty="0" smtClean="0">
                <a:solidFill>
                  <a:srgbClr val="FF0000"/>
                </a:solidFill>
              </a:rPr>
              <a:t>مفتوح</a:t>
            </a:r>
            <a:r>
              <a:rPr lang="ar-IQ" sz="3600" dirty="0" smtClean="0"/>
              <a:t>.</a:t>
            </a:r>
            <a:endParaRPr lang="en-US" sz="3600" dirty="0"/>
          </a:p>
        </p:txBody>
      </p:sp>
    </p:spTree>
    <p:extLst>
      <p:ext uri="{BB962C8B-B14F-4D97-AF65-F5344CB8AC3E}">
        <p14:creationId xmlns:p14="http://schemas.microsoft.com/office/powerpoint/2010/main" val="3201765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marL="0" indent="0" algn="ctr">
              <a:lnSpc>
                <a:spcPct val="150000"/>
              </a:lnSpc>
              <a:buNone/>
            </a:pPr>
            <a:r>
              <a:rPr lang="ar-IQ" sz="4300" b="1" u="sng" dirty="0" smtClean="0">
                <a:solidFill>
                  <a:srgbClr val="C00000"/>
                </a:solidFill>
              </a:rPr>
              <a:t>5-تصميم </a:t>
            </a:r>
            <a:r>
              <a:rPr lang="ar-IQ" sz="4300" b="1" u="sng" dirty="0">
                <a:solidFill>
                  <a:srgbClr val="C00000"/>
                </a:solidFill>
              </a:rPr>
              <a:t>شبكة </a:t>
            </a:r>
            <a:r>
              <a:rPr lang="ar-IQ" sz="4300" b="1" u="sng" dirty="0" smtClean="0">
                <a:solidFill>
                  <a:srgbClr val="C00000"/>
                </a:solidFill>
              </a:rPr>
              <a:t>البزل </a:t>
            </a:r>
          </a:p>
          <a:p>
            <a:pPr marL="0" indent="0" algn="just">
              <a:lnSpc>
                <a:spcPct val="150000"/>
              </a:lnSpc>
              <a:buNone/>
            </a:pPr>
            <a:r>
              <a:rPr lang="ar-IQ" sz="3600" dirty="0" smtClean="0"/>
              <a:t>ونقصد </a:t>
            </a:r>
            <a:r>
              <a:rPr lang="ar-IQ" sz="3600" dirty="0"/>
              <a:t>هنا تصاميم شبكة البزل من ناحية عمق </a:t>
            </a:r>
            <a:r>
              <a:rPr lang="ar-IQ" sz="3600" dirty="0" smtClean="0"/>
              <a:t>المبازل </a:t>
            </a:r>
            <a:r>
              <a:rPr lang="ar-IQ" sz="3600" dirty="0"/>
              <a:t>والمسافة ما بينها وخاصة المبازل الحقلية المغطاة وكما هو معلوم فأنه في تصميم شبكة </a:t>
            </a:r>
            <a:r>
              <a:rPr lang="ar-IQ" sz="3600" dirty="0" smtClean="0"/>
              <a:t>البزل </a:t>
            </a:r>
            <a:r>
              <a:rPr lang="ar-IQ" sz="3600" dirty="0"/>
              <a:t>تستخدم علاقات رياضية معينة </a:t>
            </a:r>
            <a:r>
              <a:rPr lang="ar-IQ" sz="3600" dirty="0" smtClean="0"/>
              <a:t>تربط </a:t>
            </a:r>
            <a:r>
              <a:rPr lang="ar-IQ" sz="3600" dirty="0"/>
              <a:t>العلاقة </a:t>
            </a:r>
            <a:r>
              <a:rPr lang="ar-IQ" sz="3600" dirty="0" smtClean="0"/>
              <a:t>بين </a:t>
            </a:r>
            <a:r>
              <a:rPr lang="ar-IQ" sz="3600" dirty="0" smtClean="0">
                <a:solidFill>
                  <a:srgbClr val="FF0000"/>
                </a:solidFill>
              </a:rPr>
              <a:t>العوامل </a:t>
            </a:r>
            <a:r>
              <a:rPr lang="ar-IQ" sz="3600" dirty="0">
                <a:solidFill>
                  <a:srgbClr val="FF0000"/>
                </a:solidFill>
              </a:rPr>
              <a:t>المتحكمة في حركة الماء في التربة</a:t>
            </a:r>
            <a:r>
              <a:rPr lang="ar-IQ" sz="3600" dirty="0"/>
              <a:t>، والعوامل هي </a:t>
            </a:r>
            <a:r>
              <a:rPr lang="ar-IQ" sz="3600" dirty="0" smtClean="0"/>
              <a:t>:</a:t>
            </a:r>
          </a:p>
          <a:p>
            <a:pPr marL="0" indent="0" algn="just">
              <a:lnSpc>
                <a:spcPct val="150000"/>
              </a:lnSpc>
              <a:buNone/>
            </a:pPr>
            <a:r>
              <a:rPr lang="ar-IQ" sz="3600" dirty="0" smtClean="0"/>
              <a:t> </a:t>
            </a:r>
            <a:r>
              <a:rPr lang="ar-IQ" sz="3600" dirty="0"/>
              <a:t>١- </a:t>
            </a:r>
            <a:r>
              <a:rPr lang="ar-IQ" sz="3600" dirty="0">
                <a:solidFill>
                  <a:srgbClr val="0070C0"/>
                </a:solidFill>
              </a:rPr>
              <a:t>نفاذية مقد التربة والتوصيل </a:t>
            </a:r>
            <a:r>
              <a:rPr lang="ar-IQ" sz="3600" dirty="0" smtClean="0">
                <a:solidFill>
                  <a:srgbClr val="0070C0"/>
                </a:solidFill>
              </a:rPr>
              <a:t>المائي </a:t>
            </a:r>
            <a:r>
              <a:rPr lang="ar-IQ" sz="3600" dirty="0"/>
              <a:t>لطبقات التربة المختلفة </a:t>
            </a:r>
            <a:r>
              <a:rPr lang="ar-IQ" sz="3600" dirty="0" smtClean="0"/>
              <a:t>وسمكها ونسجتها.</a:t>
            </a:r>
          </a:p>
          <a:p>
            <a:pPr marL="0" indent="0" algn="just">
              <a:lnSpc>
                <a:spcPct val="150000"/>
              </a:lnSpc>
              <a:buNone/>
            </a:pPr>
            <a:r>
              <a:rPr lang="ar-IQ" sz="3600" dirty="0" smtClean="0"/>
              <a:t>۲- </a:t>
            </a:r>
            <a:r>
              <a:rPr lang="ar-IQ" sz="3600" dirty="0">
                <a:solidFill>
                  <a:srgbClr val="0070C0"/>
                </a:solidFill>
              </a:rPr>
              <a:t>درجة الجريان أو تصريف </a:t>
            </a:r>
            <a:r>
              <a:rPr lang="ar-IQ" sz="3600" dirty="0" smtClean="0">
                <a:solidFill>
                  <a:srgbClr val="0070C0"/>
                </a:solidFill>
              </a:rPr>
              <a:t>الشبكة</a:t>
            </a:r>
            <a:r>
              <a:rPr lang="ar-IQ" sz="3600" dirty="0" smtClean="0"/>
              <a:t>.</a:t>
            </a:r>
          </a:p>
          <a:p>
            <a:pPr marL="0" indent="0" algn="just">
              <a:lnSpc>
                <a:spcPct val="150000"/>
              </a:lnSpc>
              <a:buNone/>
            </a:pPr>
            <a:r>
              <a:rPr lang="ar-IQ" sz="3600" dirty="0"/>
              <a:t>3</a:t>
            </a:r>
            <a:r>
              <a:rPr lang="ar-IQ" sz="3600" dirty="0" smtClean="0"/>
              <a:t>- </a:t>
            </a:r>
            <a:r>
              <a:rPr lang="ar-IQ" sz="3600" dirty="0">
                <a:solidFill>
                  <a:srgbClr val="0070C0"/>
                </a:solidFill>
              </a:rPr>
              <a:t>الانحدار المائي المسبب للجريان</a:t>
            </a:r>
            <a:r>
              <a:rPr lang="ar-IQ" sz="3600" dirty="0"/>
              <a:t>، وواقعياً هو الفرق من مستوى</a:t>
            </a:r>
            <a:endParaRPr lang="en-US" sz="3600" dirty="0"/>
          </a:p>
        </p:txBody>
      </p:sp>
    </p:spTree>
    <p:extLst>
      <p:ext uri="{BB962C8B-B14F-4D97-AF65-F5344CB8AC3E}">
        <p14:creationId xmlns:p14="http://schemas.microsoft.com/office/powerpoint/2010/main" val="39897427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150000"/>
              </a:lnSpc>
              <a:buNone/>
            </a:pPr>
            <a:r>
              <a:rPr lang="ar-IQ" sz="3600" dirty="0" smtClean="0"/>
              <a:t>الماء </a:t>
            </a:r>
            <a:r>
              <a:rPr lang="ar-IQ" sz="3600" dirty="0"/>
              <a:t>في التربة وفي </a:t>
            </a:r>
            <a:r>
              <a:rPr lang="ar-IQ" sz="3600" dirty="0" smtClean="0"/>
              <a:t>المبزل </a:t>
            </a:r>
            <a:r>
              <a:rPr lang="ar-IQ" sz="3600" dirty="0"/>
              <a:t>وعلاقة ذلك </a:t>
            </a:r>
            <a:r>
              <a:rPr lang="ar-IQ" sz="3600" dirty="0" smtClean="0"/>
              <a:t>ببعد المبازل </a:t>
            </a:r>
            <a:r>
              <a:rPr lang="ar-IQ" sz="3600" dirty="0"/>
              <a:t>عن بعضها. كما ان نوع المحصول الزراعي وكيفية ادارته تلعب دوراً في تحديد عمق ومسافة المبازل وبشكل عام لا يوجد حل رياضي شامل يأخذ بنظر الاعتبار جميع الحالات المتعلقة بجريان مياه البزل، فالأمر معقد لدرجة كبيره لذلك أوجب </a:t>
            </a:r>
            <a:r>
              <a:rPr lang="ar-IQ" sz="3600" dirty="0" smtClean="0"/>
              <a:t>التبسيط ، </a:t>
            </a:r>
            <a:r>
              <a:rPr lang="ar-IQ" sz="3600" dirty="0"/>
              <a:t>وطبقاً لنوع التبسيط تم تطوير معادلات مختلفة للبزل كل معادلة لها مجال واسع في التطبيق تحددها دقة الافتراضات حول الظروف الحقيقية للحقل. </a:t>
            </a:r>
            <a:endParaRPr lang="en-US" sz="3600" dirty="0"/>
          </a:p>
        </p:txBody>
      </p:sp>
    </p:spTree>
    <p:extLst>
      <p:ext uri="{BB962C8B-B14F-4D97-AF65-F5344CB8AC3E}">
        <p14:creationId xmlns:p14="http://schemas.microsoft.com/office/powerpoint/2010/main" val="180506431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64488" cy="6669360"/>
          </a:xfrm>
        </p:spPr>
        <p:txBody>
          <a:bodyPr>
            <a:normAutofit lnSpcReduction="10000"/>
          </a:bodyPr>
          <a:lstStyle/>
          <a:p>
            <a:pPr marL="0" indent="0" algn="just">
              <a:lnSpc>
                <a:spcPct val="200000"/>
              </a:lnSpc>
              <a:buNone/>
            </a:pPr>
            <a:r>
              <a:rPr lang="ar-IQ" dirty="0"/>
              <a:t>وفي هذا المجال نوصي بالاستفادة من المعادلات المقترحة والتي وصفت بالتفصيل </a:t>
            </a:r>
            <a:r>
              <a:rPr lang="ar-IQ" dirty="0" smtClean="0"/>
              <a:t>من قبل </a:t>
            </a:r>
            <a:r>
              <a:rPr lang="en-US" dirty="0" err="1" smtClean="0"/>
              <a:t>Shilfarde</a:t>
            </a:r>
            <a:r>
              <a:rPr lang="en-US" dirty="0" smtClean="0"/>
              <a:t> </a:t>
            </a:r>
            <a:r>
              <a:rPr lang="en-US" dirty="0"/>
              <a:t>1974, </a:t>
            </a:r>
            <a:r>
              <a:rPr lang="ar-IQ" dirty="0" smtClean="0"/>
              <a:t> و</a:t>
            </a:r>
            <a:r>
              <a:rPr lang="en-US" dirty="0" err="1" smtClean="0"/>
              <a:t>Luthin</a:t>
            </a:r>
            <a:r>
              <a:rPr lang="en-US" dirty="0" smtClean="0"/>
              <a:t> 1957 </a:t>
            </a:r>
            <a:r>
              <a:rPr lang="ar-IQ" dirty="0" smtClean="0"/>
              <a:t> و </a:t>
            </a:r>
            <a:r>
              <a:rPr lang="ar-IQ" dirty="0"/>
              <a:t>شواب واخرون ، (١٩٦٦) وغيرهم من الباحثين ونعرض في الجدول التالي (۳) </a:t>
            </a:r>
            <a:r>
              <a:rPr lang="ar-IQ" dirty="0" smtClean="0"/>
              <a:t>معدل عمق ومسافة المبازل </a:t>
            </a:r>
            <a:r>
              <a:rPr lang="ar-IQ" dirty="0"/>
              <a:t>المغطاة لترب مختلفة النسجة </a:t>
            </a:r>
            <a:r>
              <a:rPr lang="ar-IQ" dirty="0" smtClean="0"/>
              <a:t>والصفات والادارة  </a:t>
            </a:r>
            <a:r>
              <a:rPr lang="ar-IQ" dirty="0"/>
              <a:t>المقترح من قبل شواب وزملائه </a:t>
            </a:r>
            <a:r>
              <a:rPr lang="ar-IQ" dirty="0" smtClean="0"/>
              <a:t>للاستعانة </a:t>
            </a:r>
            <a:r>
              <a:rPr lang="ar-IQ" dirty="0"/>
              <a:t>منه يشكل عام في </a:t>
            </a:r>
            <a:r>
              <a:rPr lang="ar-IQ" dirty="0" smtClean="0"/>
              <a:t>تصميم الشبكة البزل </a:t>
            </a:r>
            <a:r>
              <a:rPr lang="ar-IQ" dirty="0"/>
              <a:t>في الأراضي المراد </a:t>
            </a:r>
            <a:r>
              <a:rPr lang="ar-IQ" dirty="0" smtClean="0"/>
              <a:t>استصلاحها.</a:t>
            </a:r>
            <a:endParaRPr lang="ar-IQ" dirty="0"/>
          </a:p>
          <a:p>
            <a:endParaRPr lang="en-US" dirty="0"/>
          </a:p>
        </p:txBody>
      </p:sp>
    </p:spTree>
    <p:extLst>
      <p:ext uri="{BB962C8B-B14F-4D97-AF65-F5344CB8AC3E}">
        <p14:creationId xmlns:p14="http://schemas.microsoft.com/office/powerpoint/2010/main" val="24851113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2972"/>
            <a:ext cx="9144000" cy="645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26622" y="-32266"/>
            <a:ext cx="6581682" cy="523220"/>
          </a:xfrm>
          <a:prstGeom prst="rect">
            <a:avLst/>
          </a:prstGeom>
        </p:spPr>
        <p:txBody>
          <a:bodyPr wrap="square">
            <a:spAutoFit/>
          </a:bodyPr>
          <a:lstStyle/>
          <a:p>
            <a:r>
              <a:rPr lang="ar-IQ" sz="2800" dirty="0"/>
              <a:t>جدول (۳) معدن </a:t>
            </a:r>
            <a:r>
              <a:rPr lang="ar-IQ" sz="2800" dirty="0" smtClean="0"/>
              <a:t>عمق ومسافة </a:t>
            </a:r>
            <a:r>
              <a:rPr lang="ar-IQ" sz="2800" dirty="0"/>
              <a:t>المنازل المعطاة </a:t>
            </a:r>
            <a:endParaRPr lang="en-US" sz="2800" dirty="0"/>
          </a:p>
        </p:txBody>
      </p:sp>
    </p:spTree>
    <p:extLst>
      <p:ext uri="{BB962C8B-B14F-4D97-AF65-F5344CB8AC3E}">
        <p14:creationId xmlns:p14="http://schemas.microsoft.com/office/powerpoint/2010/main" val="335624917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200000"/>
              </a:lnSpc>
              <a:buNone/>
            </a:pPr>
            <a:r>
              <a:rPr lang="ar-IQ" dirty="0"/>
              <a:t>ويعتقد بومان (1985) </a:t>
            </a:r>
            <a:r>
              <a:rPr lang="en-US" dirty="0" err="1"/>
              <a:t>Boumons</a:t>
            </a:r>
            <a:r>
              <a:rPr lang="en-US" dirty="0"/>
              <a:t>) </a:t>
            </a:r>
            <a:r>
              <a:rPr lang="ar-IQ" dirty="0" smtClean="0"/>
              <a:t>) أنه </a:t>
            </a:r>
            <a:r>
              <a:rPr lang="ar-IQ" dirty="0"/>
              <a:t>بشكل عام في المناطق القاحلة يجب ان يكون عمق </a:t>
            </a:r>
            <a:r>
              <a:rPr lang="ar-IQ" dirty="0" smtClean="0"/>
              <a:t>المبزل </a:t>
            </a:r>
            <a:r>
              <a:rPr lang="ar-IQ" dirty="0"/>
              <a:t>كافي لمنع الملوحة الناتجة من الصعود الشعري في الفصول الحارة من السنة، خاصة خلال فترات البور الصيفي، لذلك كمعدل يتراوح عمق </a:t>
            </a:r>
            <a:r>
              <a:rPr lang="ar-IQ" dirty="0" smtClean="0"/>
              <a:t>المبازل </a:t>
            </a:r>
            <a:r>
              <a:rPr lang="ar-IQ" dirty="0"/>
              <a:t>المغطاة في هذه المناطق </a:t>
            </a:r>
            <a:r>
              <a:rPr lang="ar-IQ" dirty="0" smtClean="0">
                <a:solidFill>
                  <a:srgbClr val="FF0000"/>
                </a:solidFill>
              </a:rPr>
              <a:t>1.5م</a:t>
            </a:r>
            <a:r>
              <a:rPr lang="ar-IQ" dirty="0" smtClean="0"/>
              <a:t> كحد </a:t>
            </a:r>
            <a:r>
              <a:rPr lang="ar-IQ" dirty="0"/>
              <a:t>أدنى في </a:t>
            </a:r>
            <a:r>
              <a:rPr lang="ar-IQ" dirty="0">
                <a:solidFill>
                  <a:srgbClr val="FF0000"/>
                </a:solidFill>
              </a:rPr>
              <a:t>الترب الناعمة </a:t>
            </a:r>
            <a:r>
              <a:rPr lang="ar-IQ" dirty="0"/>
              <a:t>و </a:t>
            </a:r>
            <a:r>
              <a:rPr lang="ar-IQ" dirty="0" smtClean="0">
                <a:solidFill>
                  <a:srgbClr val="00B050"/>
                </a:solidFill>
              </a:rPr>
              <a:t>1.8م</a:t>
            </a:r>
            <a:r>
              <a:rPr lang="ar-IQ" dirty="0" smtClean="0"/>
              <a:t> </a:t>
            </a:r>
            <a:r>
              <a:rPr lang="ar-IQ" dirty="0"/>
              <a:t>في الترب </a:t>
            </a:r>
            <a:r>
              <a:rPr lang="ar-IQ" dirty="0">
                <a:solidFill>
                  <a:srgbClr val="00B050"/>
                </a:solidFill>
              </a:rPr>
              <a:t>متوسطة النسجة</a:t>
            </a:r>
            <a:r>
              <a:rPr lang="ar-IQ" dirty="0"/>
              <a:t>.</a:t>
            </a:r>
            <a:endParaRPr lang="en-US" dirty="0"/>
          </a:p>
        </p:txBody>
      </p:sp>
    </p:spTree>
    <p:extLst>
      <p:ext uri="{BB962C8B-B14F-4D97-AF65-F5344CB8AC3E}">
        <p14:creationId xmlns:p14="http://schemas.microsoft.com/office/powerpoint/2010/main" val="334826764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marL="0" indent="0" algn="just">
              <a:lnSpc>
                <a:spcPct val="200000"/>
              </a:lnSpc>
              <a:buNone/>
            </a:pPr>
            <a:r>
              <a:rPr lang="ar-IQ" dirty="0"/>
              <a:t>وعندما تستخدم مثل هذه الاعماق كحد أدنى عندئذ يكون عمق </a:t>
            </a:r>
            <a:r>
              <a:rPr lang="ar-IQ" dirty="0" smtClean="0"/>
              <a:t>المبزل </a:t>
            </a:r>
            <a:r>
              <a:rPr lang="ar-IQ" dirty="0"/>
              <a:t>المجمع في حدود </a:t>
            </a:r>
            <a:r>
              <a:rPr lang="ar-IQ" dirty="0" smtClean="0"/>
              <a:t>3م. </a:t>
            </a:r>
          </a:p>
          <a:p>
            <a:pPr marL="0" indent="0" algn="just">
              <a:lnSpc>
                <a:spcPct val="200000"/>
              </a:lnSpc>
              <a:buNone/>
            </a:pPr>
            <a:r>
              <a:rPr lang="ar-IQ" dirty="0" smtClean="0"/>
              <a:t>اما </a:t>
            </a:r>
            <a:r>
              <a:rPr lang="ar-IQ" dirty="0"/>
              <a:t>من ناحية الأبعاد بين المبازل فأنه اصبح الان امراً سهلاً لاستخدام اي من الصيغ الرياضية لحساب هذه الأبعاد وذلك بفضل </a:t>
            </a:r>
            <a:r>
              <a:rPr lang="ar-IQ" dirty="0" smtClean="0"/>
              <a:t>الحاسبة الإلكترونية. </a:t>
            </a:r>
            <a:r>
              <a:rPr lang="ar-IQ" dirty="0"/>
              <a:t>ومن المفيد ان نشير هنا انه عند تصميم المبازل الحقلية </a:t>
            </a:r>
            <a:r>
              <a:rPr lang="ar-IQ" dirty="0" smtClean="0"/>
              <a:t>لمشاريع </a:t>
            </a:r>
            <a:r>
              <a:rPr lang="ar-IQ" dirty="0"/>
              <a:t>الاستصلاح في العراق فقد اعتمد معدل عمق يساوي ٢م وطول </a:t>
            </a:r>
            <a:r>
              <a:rPr lang="ar-IQ" dirty="0" smtClean="0"/>
              <a:t>المبزل </a:t>
            </a:r>
            <a:r>
              <a:rPr lang="ar-IQ" dirty="0"/>
              <a:t>حوالي (۲۰۰) م وقد يصل بعض الاحيان(٤٠٠) م .</a:t>
            </a:r>
            <a:endParaRPr lang="en-US" dirty="0"/>
          </a:p>
        </p:txBody>
      </p:sp>
    </p:spTree>
    <p:extLst>
      <p:ext uri="{BB962C8B-B14F-4D97-AF65-F5344CB8AC3E}">
        <p14:creationId xmlns:p14="http://schemas.microsoft.com/office/powerpoint/2010/main" val="316937494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476672"/>
          </a:xfrm>
        </p:spPr>
        <p:txBody>
          <a:bodyPr>
            <a:normAutofit fontScale="90000"/>
          </a:bodyPr>
          <a:lstStyle/>
          <a:p>
            <a:r>
              <a:rPr lang="ar-IQ" sz="4000" dirty="0" smtClean="0">
                <a:solidFill>
                  <a:srgbClr val="00B050"/>
                </a:solidFill>
              </a:rPr>
              <a:t/>
            </a:r>
            <a:br>
              <a:rPr lang="ar-IQ" sz="4000" dirty="0" smtClean="0">
                <a:solidFill>
                  <a:srgbClr val="00B050"/>
                </a:solidFill>
              </a:rPr>
            </a:br>
            <a:r>
              <a:rPr lang="ar-IQ" sz="4000" dirty="0" smtClean="0">
                <a:solidFill>
                  <a:srgbClr val="00B050"/>
                </a:solidFill>
              </a:rPr>
              <a:t/>
            </a:r>
            <a:br>
              <a:rPr lang="ar-IQ" sz="4000" dirty="0" smtClean="0">
                <a:solidFill>
                  <a:srgbClr val="00B050"/>
                </a:solidFill>
              </a:rPr>
            </a:br>
            <a:r>
              <a:rPr lang="ar-IQ" sz="3600" dirty="0" smtClean="0">
                <a:solidFill>
                  <a:srgbClr val="00B050"/>
                </a:solidFill>
              </a:rPr>
              <a:t>المحاضرة </a:t>
            </a:r>
            <a:r>
              <a:rPr lang="ar-IQ" sz="3600" dirty="0">
                <a:solidFill>
                  <a:srgbClr val="00B050"/>
                </a:solidFill>
              </a:rPr>
              <a:t>الثانية</a:t>
            </a:r>
            <a:br>
              <a:rPr lang="ar-IQ" sz="3600" dirty="0">
                <a:solidFill>
                  <a:srgbClr val="00B050"/>
                </a:solidFill>
              </a:rPr>
            </a:br>
            <a:r>
              <a:rPr lang="ar-IQ" sz="3600" b="1" dirty="0">
                <a:solidFill>
                  <a:srgbClr val="C00000"/>
                </a:solidFill>
              </a:rPr>
              <a:t>استصلاح الترب الملحية </a:t>
            </a:r>
            <a:br>
              <a:rPr lang="ar-IQ" sz="3600" b="1" dirty="0">
                <a:solidFill>
                  <a:srgbClr val="C00000"/>
                </a:solidFill>
              </a:rPr>
            </a:br>
            <a:r>
              <a:rPr lang="ar-IQ" sz="3600" b="1" dirty="0">
                <a:solidFill>
                  <a:prstClr val="black"/>
                </a:solidFill>
                <a:latin typeface="Calibri Light" pitchFamily="34" charset="0"/>
                <a:cs typeface="Calibri Light" pitchFamily="34" charset="0"/>
              </a:rPr>
              <a:t>د. أمين حسين المالكي</a:t>
            </a:r>
            <a:endParaRPr lang="en-US" sz="3600" dirty="0"/>
          </a:p>
        </p:txBody>
      </p:sp>
      <p:sp>
        <p:nvSpPr>
          <p:cNvPr id="3" name="عنصر نائب للمحتوى 2"/>
          <p:cNvSpPr>
            <a:spLocks noGrp="1"/>
          </p:cNvSpPr>
          <p:nvPr>
            <p:ph idx="1"/>
          </p:nvPr>
        </p:nvSpPr>
        <p:spPr>
          <a:xfrm>
            <a:off x="0" y="1556792"/>
            <a:ext cx="9144000" cy="5301208"/>
          </a:xfrm>
        </p:spPr>
        <p:txBody>
          <a:bodyPr>
            <a:noAutofit/>
          </a:bodyPr>
          <a:lstStyle/>
          <a:p>
            <a:pPr marL="0" lvl="0" indent="0" algn="ctr">
              <a:buNone/>
            </a:pPr>
            <a:r>
              <a:rPr lang="ar-IQ" sz="2800" b="1" dirty="0">
                <a:solidFill>
                  <a:srgbClr val="00B050"/>
                </a:solidFill>
                <a:latin typeface="Calibri Light" pitchFamily="34" charset="0"/>
                <a:cs typeface="Calibri Light" pitchFamily="34" charset="0"/>
              </a:rPr>
              <a:t>المرحلة الثانية </a:t>
            </a:r>
          </a:p>
          <a:p>
            <a:pPr marL="0" lvl="0" indent="0" algn="ctr">
              <a:buNone/>
            </a:pPr>
            <a:r>
              <a:rPr lang="ar-IQ" sz="2800" b="1" dirty="0">
                <a:solidFill>
                  <a:srgbClr val="C00000"/>
                </a:solidFill>
                <a:latin typeface="Calibri Light" pitchFamily="34" charset="0"/>
                <a:cs typeface="Calibri Light" pitchFamily="34" charset="0"/>
              </a:rPr>
              <a:t>الحسابات والتصاميم والقرارات </a:t>
            </a:r>
          </a:p>
          <a:p>
            <a:pPr marL="0" lvl="0" indent="0" algn="ctr">
              <a:buNone/>
            </a:pPr>
            <a:r>
              <a:rPr lang="ar-IQ" sz="2800" b="1" dirty="0">
                <a:solidFill>
                  <a:srgbClr val="00B050"/>
                </a:solidFill>
                <a:latin typeface="Calibri Light" pitchFamily="34" charset="0"/>
                <a:cs typeface="Calibri Light" pitchFamily="34" charset="0"/>
              </a:rPr>
              <a:t>وتشمل </a:t>
            </a:r>
          </a:p>
          <a:p>
            <a:pPr marL="0" lvl="0" indent="0" algn="ctr">
              <a:buNone/>
            </a:pPr>
            <a:r>
              <a:rPr lang="ar-IQ" sz="2800" b="1" dirty="0">
                <a:solidFill>
                  <a:srgbClr val="00B0F0"/>
                </a:solidFill>
                <a:latin typeface="Calibri Light" pitchFamily="34" charset="0"/>
                <a:cs typeface="Calibri Light" pitchFamily="34" charset="0"/>
              </a:rPr>
              <a:t>1-</a:t>
            </a:r>
            <a:r>
              <a:rPr lang="ar-IQ" sz="2800" b="1" dirty="0">
                <a:solidFill>
                  <a:srgbClr val="C00000"/>
                </a:solidFill>
                <a:latin typeface="Calibri Light" pitchFamily="34" charset="0"/>
                <a:cs typeface="Calibri Light" pitchFamily="34" charset="0"/>
              </a:rPr>
              <a:t>حساب حجم التسوية المطلوبة </a:t>
            </a:r>
          </a:p>
          <a:p>
            <a:pPr marL="0" lvl="0" indent="0" algn="ctr">
              <a:buNone/>
            </a:pPr>
            <a:r>
              <a:rPr lang="ar-IQ" sz="2800" b="1" dirty="0">
                <a:solidFill>
                  <a:srgbClr val="00B0F0"/>
                </a:solidFill>
                <a:latin typeface="Calibri Light" pitchFamily="34" charset="0"/>
                <a:cs typeface="Calibri Light" pitchFamily="34" charset="0"/>
              </a:rPr>
              <a:t>2-</a:t>
            </a:r>
            <a:r>
              <a:rPr lang="ar-IQ" sz="2800" b="1" dirty="0">
                <a:solidFill>
                  <a:srgbClr val="C00000"/>
                </a:solidFill>
                <a:latin typeface="Calibri Light" pitchFamily="34" charset="0"/>
                <a:cs typeface="Calibri Light" pitchFamily="34" charset="0"/>
              </a:rPr>
              <a:t> حجم الماء اللازم للغسل (مقنن الغسل )</a:t>
            </a:r>
          </a:p>
          <a:p>
            <a:pPr marL="0" lvl="0" indent="0" algn="ctr">
              <a:buNone/>
            </a:pPr>
            <a:r>
              <a:rPr lang="ar-IQ" sz="2800" b="1" dirty="0">
                <a:solidFill>
                  <a:srgbClr val="C00000"/>
                </a:solidFill>
                <a:latin typeface="Calibri Light" pitchFamily="34" charset="0"/>
                <a:cs typeface="Calibri Light" pitchFamily="34" charset="0"/>
              </a:rPr>
              <a:t>3- </a:t>
            </a:r>
            <a:r>
              <a:rPr lang="ar-IQ" sz="2800" b="1" dirty="0">
                <a:solidFill>
                  <a:srgbClr val="00B0F0"/>
                </a:solidFill>
                <a:latin typeface="Calibri Light" pitchFamily="34" charset="0"/>
                <a:cs typeface="Calibri Light" pitchFamily="34" charset="0"/>
              </a:rPr>
              <a:t>مواصفات  مضخات الماء وقنوات الري الناقلة </a:t>
            </a:r>
          </a:p>
          <a:p>
            <a:pPr marL="0" lvl="0" indent="0" algn="ctr">
              <a:buNone/>
            </a:pPr>
            <a:r>
              <a:rPr lang="ar-IQ" sz="2800" b="1" dirty="0">
                <a:solidFill>
                  <a:srgbClr val="C00000"/>
                </a:solidFill>
                <a:latin typeface="Calibri Light" pitchFamily="34" charset="0"/>
                <a:cs typeface="Calibri Light" pitchFamily="34" charset="0"/>
              </a:rPr>
              <a:t>4-</a:t>
            </a:r>
            <a:r>
              <a:rPr lang="ar-IQ" sz="2800" b="1" dirty="0">
                <a:solidFill>
                  <a:srgbClr val="00B0F0"/>
                </a:solidFill>
                <a:latin typeface="Calibri Light" pitchFamily="34" charset="0"/>
                <a:cs typeface="Calibri Light" pitchFamily="34" charset="0"/>
              </a:rPr>
              <a:t>تحديد نظام بزل مناسب </a:t>
            </a:r>
          </a:p>
          <a:p>
            <a:pPr marL="0" lvl="0" indent="0" algn="ctr">
              <a:buNone/>
            </a:pPr>
            <a:r>
              <a:rPr lang="ar-IQ" sz="2800" b="1" dirty="0">
                <a:solidFill>
                  <a:srgbClr val="C00000"/>
                </a:solidFill>
                <a:latin typeface="Calibri Light" pitchFamily="34" charset="0"/>
                <a:cs typeface="Calibri Light" pitchFamily="34" charset="0"/>
              </a:rPr>
              <a:t>5- </a:t>
            </a:r>
            <a:r>
              <a:rPr lang="ar-IQ" sz="2800" b="1" dirty="0">
                <a:solidFill>
                  <a:srgbClr val="00B0F0"/>
                </a:solidFill>
                <a:latin typeface="Calibri Light" pitchFamily="34" charset="0"/>
                <a:cs typeface="Calibri Light" pitchFamily="34" charset="0"/>
              </a:rPr>
              <a:t>تصميم شبكة البزل </a:t>
            </a:r>
          </a:p>
          <a:p>
            <a:pPr marL="0" lvl="0" indent="0" algn="ctr">
              <a:buNone/>
            </a:pPr>
            <a:r>
              <a:rPr lang="ar-IQ" sz="2800" b="1" dirty="0">
                <a:solidFill>
                  <a:srgbClr val="C00000"/>
                </a:solidFill>
                <a:latin typeface="Calibri Light" pitchFamily="34" charset="0"/>
                <a:cs typeface="Calibri Light" pitchFamily="34" charset="0"/>
              </a:rPr>
              <a:t>6- </a:t>
            </a:r>
            <a:r>
              <a:rPr lang="ar-IQ" sz="2800" b="1" dirty="0">
                <a:solidFill>
                  <a:srgbClr val="00B0F0"/>
                </a:solidFill>
                <a:latin typeface="Calibri Light" pitchFamily="34" charset="0"/>
                <a:cs typeface="Calibri Light" pitchFamily="34" charset="0"/>
              </a:rPr>
              <a:t>مواد البزل المغطى ومرشحات البزل </a:t>
            </a:r>
          </a:p>
          <a:p>
            <a:pPr marL="0" lvl="0" indent="0" algn="ctr">
              <a:buNone/>
            </a:pPr>
            <a:r>
              <a:rPr lang="ar-IQ" sz="2800" b="1" dirty="0">
                <a:solidFill>
                  <a:srgbClr val="C00000"/>
                </a:solidFill>
                <a:latin typeface="Calibri Light" pitchFamily="34" charset="0"/>
                <a:cs typeface="Calibri Light" pitchFamily="34" charset="0"/>
              </a:rPr>
              <a:t>7- </a:t>
            </a:r>
            <a:r>
              <a:rPr lang="ar-IQ" sz="2800" b="1" dirty="0">
                <a:solidFill>
                  <a:srgbClr val="00B0F0"/>
                </a:solidFill>
                <a:latin typeface="Calibri Light" pitchFamily="34" charset="0"/>
                <a:cs typeface="Calibri Light" pitchFamily="34" charset="0"/>
              </a:rPr>
              <a:t>الوقت اللازم </a:t>
            </a:r>
            <a:r>
              <a:rPr lang="ar-IQ" sz="2800" b="1" dirty="0" smtClean="0">
                <a:solidFill>
                  <a:srgbClr val="00B0F0"/>
                </a:solidFill>
                <a:latin typeface="Calibri Light" pitchFamily="34" charset="0"/>
                <a:cs typeface="Calibri Light" pitchFamily="34" charset="0"/>
              </a:rPr>
              <a:t>لإنجاز </a:t>
            </a:r>
            <a:r>
              <a:rPr lang="ar-IQ" sz="2800" b="1" dirty="0">
                <a:solidFill>
                  <a:srgbClr val="00B0F0"/>
                </a:solidFill>
                <a:latin typeface="Calibri Light" pitchFamily="34" charset="0"/>
                <a:cs typeface="Calibri Light" pitchFamily="34" charset="0"/>
              </a:rPr>
              <a:t>عملية البزل </a:t>
            </a:r>
          </a:p>
          <a:p>
            <a:endParaRPr lang="en-US" dirty="0"/>
          </a:p>
        </p:txBody>
      </p:sp>
    </p:spTree>
    <p:extLst>
      <p:ext uri="{BB962C8B-B14F-4D97-AF65-F5344CB8AC3E}">
        <p14:creationId xmlns:p14="http://schemas.microsoft.com/office/powerpoint/2010/main" val="346708448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a:bodyPr>
          <a:lstStyle/>
          <a:p>
            <a:pPr marL="0" indent="0" algn="just">
              <a:lnSpc>
                <a:spcPct val="200000"/>
              </a:lnSpc>
              <a:buNone/>
            </a:pPr>
            <a:r>
              <a:rPr lang="ar-IQ" dirty="0"/>
              <a:t>ويجب ان يتضمن هذا الجزء من هذه المرحلة تقدير </a:t>
            </a:r>
            <a:r>
              <a:rPr lang="ar-IQ" dirty="0">
                <a:solidFill>
                  <a:srgbClr val="FF0000"/>
                </a:solidFill>
              </a:rPr>
              <a:t>حجم ماء </a:t>
            </a:r>
            <a:r>
              <a:rPr lang="ar-IQ" dirty="0" smtClean="0">
                <a:solidFill>
                  <a:srgbClr val="FF0000"/>
                </a:solidFill>
              </a:rPr>
              <a:t>المبزل </a:t>
            </a:r>
            <a:r>
              <a:rPr lang="ar-IQ" dirty="0">
                <a:solidFill>
                  <a:srgbClr val="FF0000"/>
                </a:solidFill>
              </a:rPr>
              <a:t>المتدفق</a:t>
            </a:r>
            <a:r>
              <a:rPr lang="ar-IQ" dirty="0"/>
              <a:t> الذي يعتبر من المؤشرات الرئيسية في تصميم شبكات </a:t>
            </a:r>
            <a:r>
              <a:rPr lang="ar-IQ" dirty="0" smtClean="0"/>
              <a:t>البزل </a:t>
            </a:r>
            <a:r>
              <a:rPr lang="ar-IQ" dirty="0"/>
              <a:t>ويتم حساب حجم الماء المتدفق من دراسات التوازن المائي بين </a:t>
            </a:r>
            <a:r>
              <a:rPr lang="ar-IQ" dirty="0" smtClean="0"/>
              <a:t>التربة والماء </a:t>
            </a:r>
            <a:r>
              <a:rPr lang="ar-IQ" dirty="0"/>
              <a:t>في الفترات المختلفة من السنة التي يجب أن تأخذ بنظر الاعتبار ماء الري وماء المطر والتبخر والنتح والرشح الجانبي </a:t>
            </a:r>
            <a:r>
              <a:rPr lang="ar-IQ" dirty="0" smtClean="0"/>
              <a:t>ومتطلبات الغسل </a:t>
            </a:r>
            <a:r>
              <a:rPr lang="ar-IQ" dirty="0"/>
              <a:t>للسيطرة على الملوحة. كما يجب ان يشمل هذا الجزء تصميم شبكات البزل المفتوحة التي يعتمد حجمها على مساحة وشكل المقطع ومقدار انحدار قاعه وعمقه.</a:t>
            </a:r>
            <a:endParaRPr lang="en-US" dirty="0"/>
          </a:p>
        </p:txBody>
      </p:sp>
    </p:spTree>
    <p:extLst>
      <p:ext uri="{BB962C8B-B14F-4D97-AF65-F5344CB8AC3E}">
        <p14:creationId xmlns:p14="http://schemas.microsoft.com/office/powerpoint/2010/main" val="6268129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0" indent="0" algn="just">
              <a:lnSpc>
                <a:spcPct val="150000"/>
              </a:lnSpc>
              <a:buNone/>
            </a:pPr>
            <a:r>
              <a:rPr lang="ar-IQ" sz="3600" dirty="0"/>
              <a:t>وتحدد نسجه التربة التي يمر بها المنزل المفتوح مقدار ميل جوانب </a:t>
            </a:r>
            <a:r>
              <a:rPr lang="ar-IQ" sz="3600" dirty="0" smtClean="0"/>
              <a:t>المبزل </a:t>
            </a:r>
            <a:r>
              <a:rPr lang="ar-IQ" sz="3600" dirty="0"/>
              <a:t>وشكل مقطعه، حيث تكون الميول الجانبية في التربة الثقيلة </a:t>
            </a:r>
            <a:r>
              <a:rPr lang="ar-IQ" sz="3600" dirty="0" err="1" smtClean="0"/>
              <a:t>النسجه</a:t>
            </a:r>
            <a:r>
              <a:rPr lang="ar-IQ" sz="3600" dirty="0" smtClean="0"/>
              <a:t> </a:t>
            </a:r>
            <a:r>
              <a:rPr lang="ar-IQ" sz="3600" dirty="0"/>
              <a:t>(١:١,٥) بينما تكون في التربة الرملية بين (</a:t>
            </a:r>
            <a:r>
              <a:rPr lang="ar-IQ" sz="3600" dirty="0" smtClean="0"/>
              <a:t>١:٢-١:٣)</a:t>
            </a:r>
          </a:p>
          <a:p>
            <a:pPr marL="0" indent="0" algn="ctr">
              <a:lnSpc>
                <a:spcPct val="150000"/>
              </a:lnSpc>
              <a:buNone/>
            </a:pPr>
            <a:r>
              <a:rPr lang="ar-IQ" sz="3600" b="1" u="sng" dirty="0" smtClean="0">
                <a:solidFill>
                  <a:srgbClr val="C00000"/>
                </a:solidFill>
              </a:rPr>
              <a:t>٦- </a:t>
            </a:r>
            <a:r>
              <a:rPr lang="ar-IQ" sz="3600" b="1" u="sng" dirty="0">
                <a:solidFill>
                  <a:srgbClr val="C00000"/>
                </a:solidFill>
              </a:rPr>
              <a:t>مواد البزل المغطى و مرشحات </a:t>
            </a:r>
            <a:r>
              <a:rPr lang="ar-IQ" sz="3600" b="1" u="sng" dirty="0" smtClean="0">
                <a:solidFill>
                  <a:srgbClr val="C00000"/>
                </a:solidFill>
              </a:rPr>
              <a:t>البزل </a:t>
            </a:r>
          </a:p>
          <a:p>
            <a:pPr marL="0" indent="0" algn="just">
              <a:lnSpc>
                <a:spcPct val="150000"/>
              </a:lnSpc>
              <a:buNone/>
            </a:pPr>
            <a:r>
              <a:rPr lang="ar-IQ" sz="3600" dirty="0" smtClean="0"/>
              <a:t>في </a:t>
            </a:r>
            <a:r>
              <a:rPr lang="ar-IQ" sz="3600" dirty="0"/>
              <a:t>هذه المرحلة وضمن تصميم شبكة البزل، على المصمم ان يختارها بين </a:t>
            </a:r>
            <a:r>
              <a:rPr lang="ar-IQ" sz="3600" dirty="0" smtClean="0"/>
              <a:t>النوعين التاليين </a:t>
            </a:r>
            <a:r>
              <a:rPr lang="ar-IQ" sz="3600" dirty="0"/>
              <a:t>من المبازل المغطاة: </a:t>
            </a:r>
            <a:endParaRPr lang="en-US" sz="3600" dirty="0"/>
          </a:p>
        </p:txBody>
      </p:sp>
    </p:spTree>
    <p:extLst>
      <p:ext uri="{BB962C8B-B14F-4D97-AF65-F5344CB8AC3E}">
        <p14:creationId xmlns:p14="http://schemas.microsoft.com/office/powerpoint/2010/main" val="3160207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200000"/>
              </a:lnSpc>
              <a:buNone/>
            </a:pPr>
            <a:r>
              <a:rPr lang="ar-IQ" dirty="0" smtClean="0"/>
              <a:t>١- </a:t>
            </a:r>
            <a:r>
              <a:rPr lang="ar-IQ" dirty="0"/>
              <a:t>انابيب البزل الفخارية </a:t>
            </a:r>
            <a:r>
              <a:rPr lang="ar-IQ" dirty="0" err="1"/>
              <a:t>والكونكريتية</a:t>
            </a:r>
            <a:r>
              <a:rPr lang="ar-IQ" dirty="0"/>
              <a:t> والتي تتراوح أطوالها ٣٠-٥٠سم وذات قطر ٥-١٠سم وبشكل عام فان استخدام مثل هذه الانابيب </a:t>
            </a:r>
            <a:r>
              <a:rPr lang="ar-IQ" dirty="0" smtClean="0"/>
              <a:t>قد قل </a:t>
            </a:r>
            <a:r>
              <a:rPr lang="ar-IQ" dirty="0"/>
              <a:t>في السنوات الأخيرة</a:t>
            </a:r>
            <a:r>
              <a:rPr lang="ar-IQ" dirty="0" smtClean="0"/>
              <a:t>.</a:t>
            </a:r>
          </a:p>
          <a:p>
            <a:pPr marL="0" indent="0" algn="just">
              <a:lnSpc>
                <a:spcPct val="200000"/>
              </a:lnSpc>
              <a:buNone/>
            </a:pPr>
            <a:r>
              <a:rPr lang="ar-IQ" dirty="0" smtClean="0"/>
              <a:t> </a:t>
            </a:r>
            <a:r>
              <a:rPr lang="ar-IQ" dirty="0"/>
              <a:t>٢ - انابيب بلاستيكية وتكون اما ملساء فيها شق طولي، أو بشكل انابيب بلاستيكية خفيفة ومرنه و متجعدة ومثقبة. ولقد بدء في استخدامها سنة ١٩٦٧) (1985) </a:t>
            </a:r>
            <a:r>
              <a:rPr lang="en-US" dirty="0" err="1"/>
              <a:t>Boumans</a:t>
            </a:r>
            <a:r>
              <a:rPr lang="en-US" dirty="0"/>
              <a:t>) ، </a:t>
            </a:r>
            <a:r>
              <a:rPr lang="ar-IQ" dirty="0" smtClean="0"/>
              <a:t>)</a:t>
            </a:r>
            <a:endParaRPr lang="en-US" dirty="0"/>
          </a:p>
        </p:txBody>
      </p:sp>
    </p:spTree>
    <p:extLst>
      <p:ext uri="{BB962C8B-B14F-4D97-AF65-F5344CB8AC3E}">
        <p14:creationId xmlns:p14="http://schemas.microsoft.com/office/powerpoint/2010/main" val="4292149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200000"/>
              </a:lnSpc>
              <a:buNone/>
            </a:pPr>
            <a:r>
              <a:rPr lang="ar-IQ" dirty="0" smtClean="0"/>
              <a:t>بعد </a:t>
            </a:r>
            <a:r>
              <a:rPr lang="ar-IQ" dirty="0"/>
              <a:t>ذلك انتشر استخدامها بشكل واسع في السنوات الأخيرة في معظم مشاريع الاستصلاح وتصنع الانابيب البلاستيكية هذه </a:t>
            </a:r>
            <a:r>
              <a:rPr lang="ar-IQ" dirty="0" smtClean="0"/>
              <a:t>من </a:t>
            </a:r>
            <a:r>
              <a:rPr lang="en-US" dirty="0"/>
              <a:t> </a:t>
            </a:r>
            <a:r>
              <a:rPr lang="en-US" dirty="0" smtClean="0"/>
              <a:t>PVC)</a:t>
            </a:r>
            <a:r>
              <a:rPr lang="ar-IQ" dirty="0" smtClean="0"/>
              <a:t>) </a:t>
            </a:r>
            <a:r>
              <a:rPr lang="en-US" dirty="0" err="1" smtClean="0"/>
              <a:t>Polyethelene</a:t>
            </a:r>
            <a:r>
              <a:rPr lang="en-US" dirty="0" smtClean="0"/>
              <a:t> </a:t>
            </a:r>
            <a:r>
              <a:rPr lang="ar-IQ" dirty="0" smtClean="0"/>
              <a:t>أو</a:t>
            </a:r>
            <a:r>
              <a:rPr lang="en-US" dirty="0" err="1" smtClean="0"/>
              <a:t>Polyvinal</a:t>
            </a:r>
            <a:r>
              <a:rPr lang="en-US" dirty="0" smtClean="0"/>
              <a:t> </a:t>
            </a:r>
            <a:r>
              <a:rPr lang="en-US" dirty="0"/>
              <a:t>chloride </a:t>
            </a:r>
            <a:r>
              <a:rPr lang="ar-IQ" dirty="0" smtClean="0"/>
              <a:t> وتتوفر في الوقت الحاضر </a:t>
            </a:r>
            <a:r>
              <a:rPr lang="ar-IQ" dirty="0"/>
              <a:t>في الاسواق مبازل بلاستيكية ذات أقطار ٥-٢٠سم وبوشر أيضاً بإنتاج مبازل بلاستيكية ذات اقطار ٤٠-٦٠سم، وقد طورت مكائن خاصة لوضعها في التربة بشكل أوتوماتيكي على أعماق مختلفة ولغاية ٤م</a:t>
            </a:r>
          </a:p>
          <a:p>
            <a:endParaRPr lang="en-US" dirty="0"/>
          </a:p>
        </p:txBody>
      </p:sp>
    </p:spTree>
    <p:extLst>
      <p:ext uri="{BB962C8B-B14F-4D97-AF65-F5344CB8AC3E}">
        <p14:creationId xmlns:p14="http://schemas.microsoft.com/office/powerpoint/2010/main" val="25652110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200000"/>
              </a:lnSpc>
              <a:buNone/>
            </a:pPr>
            <a:r>
              <a:rPr lang="ar-IQ" dirty="0"/>
              <a:t>وفي جميع الترب وحتى غير الثابتة منها. كذلك على المصمم ان يختار المواد المرشحة (الفلتر) التي تحاط بها المنازل الحقلية المغطاة من جميع الجهات وذلك لمنع تسرب الغرين او اي مواد عالقة خلال الثقوب الموجودة في المنازل وان المواد العالقة ومنها الغرين اذا ما وصلت هذه الثقوب فيحتمل ان تسبب غلقها، </a:t>
            </a:r>
            <a:r>
              <a:rPr lang="ar-IQ" dirty="0" smtClean="0"/>
              <a:t>واذا </a:t>
            </a:r>
            <a:r>
              <a:rPr lang="ar-IQ" dirty="0"/>
              <a:t>ما نفذت المواد العالقة الى داخل انابيب </a:t>
            </a:r>
            <a:r>
              <a:rPr lang="ar-IQ" dirty="0" smtClean="0"/>
              <a:t>البزل</a:t>
            </a:r>
            <a:endParaRPr lang="en-US" dirty="0"/>
          </a:p>
        </p:txBody>
      </p:sp>
    </p:spTree>
    <p:extLst>
      <p:ext uri="{BB962C8B-B14F-4D97-AF65-F5344CB8AC3E}">
        <p14:creationId xmlns:p14="http://schemas.microsoft.com/office/powerpoint/2010/main" val="1216237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9550"/>
            <a:ext cx="9036496" cy="6848450"/>
          </a:xfrm>
        </p:spPr>
        <p:txBody>
          <a:bodyPr>
            <a:normAutofit/>
          </a:bodyPr>
          <a:lstStyle/>
          <a:p>
            <a:pPr marL="0" indent="0" algn="just">
              <a:lnSpc>
                <a:spcPct val="200000"/>
              </a:lnSpc>
              <a:buNone/>
            </a:pPr>
            <a:r>
              <a:rPr lang="ar-IQ" dirty="0"/>
              <a:t>فسوف تترسب في داخل هذه الانابيب بشكل طمى مسببة انسداد هذه الميازل، وأكثر المواد المستخدمة كمرشحات ( فلتر ) هو الحصى الذي يكون غطاء </a:t>
            </a:r>
            <a:r>
              <a:rPr lang="ar-IQ" dirty="0" smtClean="0"/>
              <a:t>حول الانابيب </a:t>
            </a:r>
            <a:r>
              <a:rPr lang="ar-IQ" dirty="0"/>
              <a:t>بسمك ٨-١٠سم ويراعى التدرج حسب الحجم عند وضح الحصى حول الفلتر كما ان هناك بدائل عن الحصى عند عدم توفره بدء باستخدامها في بعض البلدان مثل خوص نخيل جوز الهند ونخيل التمر ومرشحات صناعية أخرى. </a:t>
            </a:r>
          </a:p>
          <a:p>
            <a:endParaRPr lang="en-US" dirty="0"/>
          </a:p>
        </p:txBody>
      </p:sp>
    </p:spTree>
    <p:extLst>
      <p:ext uri="{BB962C8B-B14F-4D97-AF65-F5344CB8AC3E}">
        <p14:creationId xmlns:p14="http://schemas.microsoft.com/office/powerpoint/2010/main" val="327188797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marL="0" indent="0" algn="just">
              <a:lnSpc>
                <a:spcPct val="210000"/>
              </a:lnSpc>
              <a:buNone/>
            </a:pPr>
            <a:r>
              <a:rPr lang="ar-IQ" dirty="0" smtClean="0"/>
              <a:t>وفي </a:t>
            </a:r>
            <a:r>
              <a:rPr lang="ar-IQ" dirty="0"/>
              <a:t>بعض الترب الطينية الثقيلة (المستقرة </a:t>
            </a:r>
            <a:r>
              <a:rPr lang="ar-IQ" dirty="0" smtClean="0"/>
              <a:t>أو الثابتة </a:t>
            </a:r>
            <a:r>
              <a:rPr lang="ar-IQ" dirty="0"/>
              <a:t>) يمكن الاستغناء عن استخدام المرشحات</a:t>
            </a:r>
            <a:r>
              <a:rPr lang="ar-IQ" dirty="0" smtClean="0"/>
              <a:t>. </a:t>
            </a:r>
          </a:p>
          <a:p>
            <a:pPr marL="0" indent="0" algn="just">
              <a:lnSpc>
                <a:spcPct val="210000"/>
              </a:lnSpc>
              <a:buNone/>
            </a:pPr>
            <a:r>
              <a:rPr lang="ar-IQ" sz="3900" b="1" u="sng" dirty="0" smtClean="0">
                <a:solidFill>
                  <a:srgbClr val="C00000"/>
                </a:solidFill>
              </a:rPr>
              <a:t>7-الوقت </a:t>
            </a:r>
            <a:r>
              <a:rPr lang="ar-IQ" sz="3900" b="1" u="sng" dirty="0">
                <a:solidFill>
                  <a:srgbClr val="C00000"/>
                </a:solidFill>
              </a:rPr>
              <a:t>اللازم لإنجاز عملية </a:t>
            </a:r>
            <a:r>
              <a:rPr lang="ar-IQ" sz="3900" b="1" u="sng" dirty="0" smtClean="0">
                <a:solidFill>
                  <a:srgbClr val="C00000"/>
                </a:solidFill>
              </a:rPr>
              <a:t>الغسل :-</a:t>
            </a:r>
          </a:p>
          <a:p>
            <a:pPr marL="0" indent="0" algn="just">
              <a:lnSpc>
                <a:spcPct val="210000"/>
              </a:lnSpc>
              <a:buNone/>
            </a:pPr>
            <a:r>
              <a:rPr lang="ar-IQ" dirty="0" smtClean="0"/>
              <a:t>بناء </a:t>
            </a:r>
            <a:r>
              <a:rPr lang="ar-IQ" dirty="0"/>
              <a:t>على المعلومات والبيانات التي </a:t>
            </a:r>
            <a:r>
              <a:rPr lang="ar-IQ" dirty="0" smtClean="0"/>
              <a:t>توف</a:t>
            </a:r>
            <a:r>
              <a:rPr lang="ar-IQ" dirty="0"/>
              <a:t>ر</a:t>
            </a:r>
            <a:r>
              <a:rPr lang="ar-IQ" dirty="0" smtClean="0"/>
              <a:t>ت </a:t>
            </a:r>
            <a:r>
              <a:rPr lang="ar-IQ" dirty="0"/>
              <a:t>في الفقرات </a:t>
            </a:r>
            <a:r>
              <a:rPr lang="ar-IQ" dirty="0" smtClean="0"/>
              <a:t>السابقة </a:t>
            </a:r>
            <a:r>
              <a:rPr lang="ar-IQ" dirty="0"/>
              <a:t>يقوم المصمم بتنظيم جدول زمني </a:t>
            </a:r>
            <a:r>
              <a:rPr lang="ar-IQ" dirty="0" smtClean="0"/>
              <a:t>لإنجاز </a:t>
            </a:r>
            <a:r>
              <a:rPr lang="ar-IQ" dirty="0"/>
              <a:t>العمليات التحضيرية للاستصلاح من اعمال تعديل وتسوية وشق المبازل وقنوات الري </a:t>
            </a:r>
            <a:r>
              <a:rPr lang="ar-IQ" dirty="0" smtClean="0"/>
              <a:t>والحراثة </a:t>
            </a:r>
            <a:r>
              <a:rPr lang="ar-IQ" dirty="0"/>
              <a:t>والعمليات المتعلقة بغسل </a:t>
            </a:r>
            <a:r>
              <a:rPr lang="ar-IQ" dirty="0" smtClean="0"/>
              <a:t>التربة </a:t>
            </a:r>
            <a:r>
              <a:rPr lang="ar-IQ" dirty="0"/>
              <a:t>والاستزراع،</a:t>
            </a:r>
            <a:endParaRPr lang="en-US" dirty="0"/>
          </a:p>
        </p:txBody>
      </p:sp>
    </p:spTree>
    <p:extLst>
      <p:ext uri="{BB962C8B-B14F-4D97-AF65-F5344CB8AC3E}">
        <p14:creationId xmlns:p14="http://schemas.microsoft.com/office/powerpoint/2010/main" val="28380754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200000"/>
              </a:lnSpc>
              <a:buNone/>
            </a:pPr>
            <a:r>
              <a:rPr lang="ar-IQ" dirty="0"/>
              <a:t>وان الالتزام قدر الامكان بالجدول الزمني المثبت مهم حيث سيتم تجميد الزراعة خلال عمليات الاستصلاح في اراضي المشروع، ويترتب على ذلك تجميد عمل الفلاحين والمستثمرين في هذه الأراضي. وفي كثير من مشاريع </a:t>
            </a:r>
            <a:r>
              <a:rPr lang="ar-IQ" dirty="0" smtClean="0"/>
              <a:t>الاستصلاح </a:t>
            </a:r>
            <a:r>
              <a:rPr lang="ar-IQ" dirty="0"/>
              <a:t>تم تشغيل الفلاحين في تنفيذ بعض الاعمال المتعلقة بالاستصلاح الهدف من ذلك استغلالهم كأيادي عاملة من جهة ومن جهة </a:t>
            </a:r>
            <a:r>
              <a:rPr lang="ar-IQ" dirty="0" smtClean="0"/>
              <a:t>أخرى </a:t>
            </a:r>
            <a:r>
              <a:rPr lang="ar-IQ" dirty="0"/>
              <a:t>تثقيفهم بطبيعة اعمال الاستصلاح وأهميتها.</a:t>
            </a:r>
            <a:endParaRPr lang="en-US" dirty="0"/>
          </a:p>
        </p:txBody>
      </p:sp>
    </p:spTree>
    <p:extLst>
      <p:ext uri="{BB962C8B-B14F-4D97-AF65-F5344CB8AC3E}">
        <p14:creationId xmlns:p14="http://schemas.microsoft.com/office/powerpoint/2010/main" val="129953779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692696"/>
          </a:xfrm>
        </p:spPr>
        <p:txBody>
          <a:bodyPr>
            <a:normAutofit fontScale="90000"/>
          </a:bodyPr>
          <a:lstStyle/>
          <a:p>
            <a:r>
              <a:rPr lang="ar-IQ" dirty="0">
                <a:solidFill>
                  <a:srgbClr val="FF0000"/>
                </a:solidFill>
              </a:rPr>
              <a:t>المرحلة الثالثة </a:t>
            </a:r>
            <a:r>
              <a:rPr lang="ar-IQ" dirty="0"/>
              <a:t>- </a:t>
            </a:r>
            <a:r>
              <a:rPr lang="ar-IQ" b="1" u="sng" dirty="0">
                <a:solidFill>
                  <a:srgbClr val="C00000"/>
                </a:solidFill>
              </a:rPr>
              <a:t>التنفيذ</a:t>
            </a:r>
            <a:endParaRPr lang="en-US" b="1" u="sng" dirty="0">
              <a:solidFill>
                <a:srgbClr val="C00000"/>
              </a:solidFill>
            </a:endParaRPr>
          </a:p>
        </p:txBody>
      </p:sp>
      <p:sp>
        <p:nvSpPr>
          <p:cNvPr id="3" name="عنصر نائب للمحتوى 2"/>
          <p:cNvSpPr>
            <a:spLocks noGrp="1"/>
          </p:cNvSpPr>
          <p:nvPr>
            <p:ph idx="1"/>
          </p:nvPr>
        </p:nvSpPr>
        <p:spPr>
          <a:xfrm>
            <a:off x="0" y="764704"/>
            <a:ext cx="9144000" cy="6093296"/>
          </a:xfrm>
        </p:spPr>
        <p:txBody>
          <a:bodyPr>
            <a:normAutofit fontScale="92500" lnSpcReduction="20000"/>
          </a:bodyPr>
          <a:lstStyle/>
          <a:p>
            <a:pPr marL="0" indent="0" algn="just">
              <a:lnSpc>
                <a:spcPct val="170000"/>
              </a:lnSpc>
              <a:buNone/>
            </a:pPr>
            <a:r>
              <a:rPr lang="ar-IQ" dirty="0" smtClean="0"/>
              <a:t>بعد </a:t>
            </a:r>
            <a:r>
              <a:rPr lang="ar-IQ" dirty="0"/>
              <a:t>الانتهاء من المرحلة الثانية - مرحلة التصاميم </a:t>
            </a:r>
            <a:r>
              <a:rPr lang="ar-IQ" dirty="0" smtClean="0"/>
              <a:t>والحسابات والقرارات</a:t>
            </a:r>
            <a:r>
              <a:rPr lang="ar-IQ" dirty="0"/>
              <a:t>، يباشر بتنفيذ اعمال الاستصلاح وحسب التسلسل </a:t>
            </a:r>
            <a:r>
              <a:rPr lang="ar-IQ" dirty="0" smtClean="0"/>
              <a:t>التالي:- </a:t>
            </a:r>
          </a:p>
          <a:p>
            <a:pPr marL="0" indent="0" algn="just">
              <a:lnSpc>
                <a:spcPct val="170000"/>
              </a:lnSpc>
              <a:buNone/>
            </a:pPr>
            <a:r>
              <a:rPr lang="ar-IQ" dirty="0" smtClean="0">
                <a:solidFill>
                  <a:srgbClr val="00B050"/>
                </a:solidFill>
              </a:rPr>
              <a:t>1- </a:t>
            </a:r>
            <a:r>
              <a:rPr lang="ar-IQ" dirty="0">
                <a:solidFill>
                  <a:srgbClr val="00B050"/>
                </a:solidFill>
              </a:rPr>
              <a:t>انشاء مستلزمات الاستصلاح الأولية </a:t>
            </a:r>
            <a:r>
              <a:rPr lang="ar-IQ" dirty="0"/>
              <a:t>وتشمل ما يلي </a:t>
            </a:r>
            <a:r>
              <a:rPr lang="ar-IQ" dirty="0" smtClean="0"/>
              <a:t>:</a:t>
            </a:r>
          </a:p>
          <a:p>
            <a:pPr marL="0" indent="0" algn="just">
              <a:lnSpc>
                <a:spcPct val="170000"/>
              </a:lnSpc>
              <a:buNone/>
            </a:pPr>
            <a:r>
              <a:rPr lang="ar-IQ" dirty="0" smtClean="0"/>
              <a:t> </a:t>
            </a:r>
            <a:r>
              <a:rPr lang="ar-IQ" dirty="0"/>
              <a:t>أ- أنشاء المباني اللازمة </a:t>
            </a:r>
            <a:r>
              <a:rPr lang="ar-IQ" dirty="0" smtClean="0"/>
              <a:t>لأقامه </a:t>
            </a:r>
            <a:r>
              <a:rPr lang="ar-IQ" dirty="0"/>
              <a:t>العاملين الذين يقومون بتنفيذ عمليات الاستصلاح والاشراف عليها وكذلك مباني وورش </a:t>
            </a:r>
            <a:r>
              <a:rPr lang="ar-IQ" dirty="0" smtClean="0"/>
              <a:t>الصيانة واحتياجاتها </a:t>
            </a:r>
            <a:r>
              <a:rPr lang="ar-IQ" dirty="0"/>
              <a:t>وقاعات المخازن</a:t>
            </a:r>
            <a:r>
              <a:rPr lang="ar-IQ" dirty="0" smtClean="0"/>
              <a:t>.</a:t>
            </a:r>
          </a:p>
          <a:p>
            <a:pPr marL="0" indent="0" algn="just">
              <a:lnSpc>
                <a:spcPct val="170000"/>
              </a:lnSpc>
              <a:buNone/>
            </a:pPr>
            <a:r>
              <a:rPr lang="ar-IQ" dirty="0" smtClean="0"/>
              <a:t> </a:t>
            </a:r>
            <a:r>
              <a:rPr lang="ar-IQ" dirty="0"/>
              <a:t>ب - انشاء الطرق الرئيسية على أرض المشروع لتسهيل أعمال </a:t>
            </a:r>
            <a:r>
              <a:rPr lang="ar-IQ" dirty="0" smtClean="0"/>
              <a:t>النقل وحركة </a:t>
            </a:r>
            <a:r>
              <a:rPr lang="ar-IQ" dirty="0"/>
              <a:t>الاليات وسيارات العاملين. </a:t>
            </a:r>
            <a:endParaRPr lang="ar-IQ" dirty="0" smtClean="0"/>
          </a:p>
        </p:txBody>
      </p:sp>
    </p:spTree>
    <p:extLst>
      <p:ext uri="{BB962C8B-B14F-4D97-AF65-F5344CB8AC3E}">
        <p14:creationId xmlns:p14="http://schemas.microsoft.com/office/powerpoint/2010/main" val="410120822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marL="0" indent="0" algn="just">
              <a:lnSpc>
                <a:spcPct val="200000"/>
              </a:lnSpc>
              <a:buNone/>
            </a:pPr>
            <a:r>
              <a:rPr lang="ar-IQ" dirty="0"/>
              <a:t>ج - ازالة الغطاء النباتي الكثيف الذي يغطي سطح التربة ان وجد، اما اذا كان الغطاء النباتي غير كثيف فيتم ازالته خلال عمليات الاستصلاح.</a:t>
            </a:r>
          </a:p>
          <a:p>
            <a:pPr marL="0" indent="0" algn="just">
              <a:lnSpc>
                <a:spcPct val="200000"/>
              </a:lnSpc>
              <a:buNone/>
            </a:pPr>
            <a:r>
              <a:rPr lang="ar-IQ" sz="3900" b="1" u="sng" dirty="0" smtClean="0">
                <a:solidFill>
                  <a:srgbClr val="00B050"/>
                </a:solidFill>
              </a:rPr>
              <a:t>2- التسوية الاولية:- </a:t>
            </a:r>
          </a:p>
          <a:p>
            <a:pPr marL="0" indent="0" algn="just">
              <a:lnSpc>
                <a:spcPct val="200000"/>
              </a:lnSpc>
              <a:buNone/>
            </a:pPr>
            <a:r>
              <a:rPr lang="ar-IQ" dirty="0" smtClean="0"/>
              <a:t>وتتضمن </a:t>
            </a:r>
            <a:r>
              <a:rPr lang="ar-IQ" dirty="0"/>
              <a:t>هذه التسوية والتي يطلق عليها بعض الاحيان بالتسوية الخشنة القيام بأعمال التعديل الكبرى اعتماداً على البيانات الطوبغرافية المتوفرة، أي اعمال القطع </a:t>
            </a:r>
            <a:r>
              <a:rPr lang="ar-IQ" dirty="0" smtClean="0"/>
              <a:t>والمليء </a:t>
            </a:r>
            <a:r>
              <a:rPr lang="ar-IQ" dirty="0"/>
              <a:t>الرئيسية التي تشمل قشط المواد الترابية من المناطق المرتفعة ونقلها الى المناطق الواطئة. ويعتمد حجم </a:t>
            </a:r>
            <a:endParaRPr lang="en-US" dirty="0"/>
          </a:p>
        </p:txBody>
      </p:sp>
    </p:spTree>
    <p:extLst>
      <p:ext uri="{BB962C8B-B14F-4D97-AF65-F5344CB8AC3E}">
        <p14:creationId xmlns:p14="http://schemas.microsoft.com/office/powerpoint/2010/main" val="2947657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solidFill>
                  <a:srgbClr val="C00000"/>
                </a:solidFill>
              </a:rPr>
              <a:t>مواصفات مضخات الماء وقنوات الري الناقلة </a:t>
            </a:r>
            <a:endParaRPr lang="en-US" dirty="0">
              <a:solidFill>
                <a:srgbClr val="C00000"/>
              </a:solidFill>
            </a:endParaRPr>
          </a:p>
        </p:txBody>
      </p:sp>
      <p:sp>
        <p:nvSpPr>
          <p:cNvPr id="3" name="عنصر نائب للمحتوى 2"/>
          <p:cNvSpPr>
            <a:spLocks noGrp="1"/>
          </p:cNvSpPr>
          <p:nvPr>
            <p:ph idx="1"/>
          </p:nvPr>
        </p:nvSpPr>
        <p:spPr/>
        <p:txBody>
          <a:bodyPr/>
          <a:lstStyle/>
          <a:p>
            <a:pPr marL="0" indent="0" algn="ctr">
              <a:buNone/>
            </a:pPr>
            <a:r>
              <a:rPr lang="ar-IQ" dirty="0"/>
              <a:t>بناء على تقدير احتياجات </a:t>
            </a:r>
            <a:r>
              <a:rPr lang="ar-IQ" dirty="0">
                <a:solidFill>
                  <a:srgbClr val="FF0000"/>
                </a:solidFill>
              </a:rPr>
              <a:t>مياه الغسل </a:t>
            </a:r>
            <a:r>
              <a:rPr lang="ar-IQ" dirty="0">
                <a:solidFill>
                  <a:srgbClr val="00B0F0"/>
                </a:solidFill>
              </a:rPr>
              <a:t>ومياه الري </a:t>
            </a:r>
            <a:r>
              <a:rPr lang="ar-IQ" dirty="0"/>
              <a:t>اللازمة وحسب </a:t>
            </a:r>
            <a:r>
              <a:rPr lang="ar-IQ" dirty="0">
                <a:solidFill>
                  <a:srgbClr val="FF0000"/>
                </a:solidFill>
              </a:rPr>
              <a:t>الكثافة الزراعية </a:t>
            </a:r>
            <a:r>
              <a:rPr lang="ar-IQ" dirty="0"/>
              <a:t>المقترحة يتم </a:t>
            </a:r>
            <a:r>
              <a:rPr lang="ar-IQ" dirty="0" smtClean="0"/>
              <a:t>تصميم </a:t>
            </a:r>
            <a:r>
              <a:rPr lang="ar-IQ" dirty="0"/>
              <a:t>قنوات الري الناقلة للمياه وكذلك </a:t>
            </a:r>
            <a:r>
              <a:rPr lang="ar-IQ" dirty="0" smtClean="0"/>
              <a:t>تحديد </a:t>
            </a:r>
            <a:r>
              <a:rPr lang="ar-IQ" dirty="0"/>
              <a:t>المضخات اللازمة لضخ مياه الري اذا كان الماء مجهز بالواسطة كذلك يتطلب الأمر </a:t>
            </a:r>
            <a:r>
              <a:rPr lang="ar-IQ" dirty="0">
                <a:solidFill>
                  <a:srgbClr val="FF0000"/>
                </a:solidFill>
              </a:rPr>
              <a:t>تخطيط قنوات الري اللازمة</a:t>
            </a:r>
            <a:r>
              <a:rPr lang="ar-IQ" dirty="0"/>
              <a:t> وبالاستعانة </a:t>
            </a:r>
            <a:r>
              <a:rPr lang="ar-IQ" dirty="0" smtClean="0"/>
              <a:t>بالخارطة </a:t>
            </a:r>
            <a:r>
              <a:rPr lang="ar-IQ" dirty="0"/>
              <a:t>الطوبغرافيه حيث تمر القنوات الرئيسية بخطوط الكنتور العليا والمبازل الرئيسية بخطوط الكنتور </a:t>
            </a:r>
            <a:r>
              <a:rPr lang="ar-IQ" dirty="0" smtClean="0"/>
              <a:t>الواطئة </a:t>
            </a:r>
            <a:r>
              <a:rPr lang="ar-IQ" dirty="0"/>
              <a:t>. </a:t>
            </a:r>
            <a:endParaRPr lang="en-US" dirty="0"/>
          </a:p>
        </p:txBody>
      </p:sp>
    </p:spTree>
    <p:extLst>
      <p:ext uri="{BB962C8B-B14F-4D97-AF65-F5344CB8AC3E}">
        <p14:creationId xmlns:p14="http://schemas.microsoft.com/office/powerpoint/2010/main" val="2852390334"/>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marL="0" indent="0" algn="just">
              <a:lnSpc>
                <a:spcPct val="200000"/>
              </a:lnSpc>
              <a:buNone/>
            </a:pPr>
            <a:r>
              <a:rPr lang="ar-IQ" dirty="0" smtClean="0"/>
              <a:t>المواد </a:t>
            </a:r>
            <a:r>
              <a:rPr lang="ar-IQ" dirty="0"/>
              <a:t>الترابية </a:t>
            </a:r>
            <a:r>
              <a:rPr lang="ar-IQ" dirty="0" smtClean="0"/>
              <a:t>المنقولة </a:t>
            </a:r>
            <a:r>
              <a:rPr lang="ar-IQ" dirty="0"/>
              <a:t>على الطبيعة الطوبغرافيه لأراضي المشروع الذي يقسم بدوره الى وحدات يعتمد حجمها على مدى التجانس </a:t>
            </a:r>
            <a:r>
              <a:rPr lang="ar-IQ" dirty="0" smtClean="0"/>
              <a:t>والتغاير الموجود </a:t>
            </a:r>
            <a:r>
              <a:rPr lang="ar-IQ" dirty="0"/>
              <a:t>ويمكن الاستفادة في هذا المجال من خارطة تصميم الوحدات الاروائية للمشروع التي </a:t>
            </a:r>
            <a:r>
              <a:rPr lang="ar-IQ" dirty="0" smtClean="0"/>
              <a:t>ستنفذ </a:t>
            </a:r>
            <a:r>
              <a:rPr lang="ar-IQ" dirty="0"/>
              <a:t>لاحقا حيث يمكن اعتماد حدود الوحدات الاروائية كحدود للوحدات التي تجري فيها اعمال التعديل والتسوية الأولية، وخلال عمليات القطع </a:t>
            </a:r>
            <a:r>
              <a:rPr lang="ar-IQ" dirty="0" err="1" smtClean="0"/>
              <a:t>والملئ</a:t>
            </a:r>
            <a:r>
              <a:rPr lang="ar-IQ" dirty="0" smtClean="0"/>
              <a:t> ، </a:t>
            </a:r>
            <a:r>
              <a:rPr lang="ar-IQ" dirty="0"/>
              <a:t>يجب ان تؤخذ بنظر الاعتبار ما يلي، في كثير من الاحيان تظهر طبقة كلسية أو </a:t>
            </a:r>
            <a:r>
              <a:rPr lang="ar-IQ" smtClean="0"/>
              <a:t>جبسية</a:t>
            </a:r>
            <a:r>
              <a:rPr lang="ar-IQ" dirty="0" smtClean="0"/>
              <a:t> </a:t>
            </a:r>
            <a:r>
              <a:rPr lang="ar-IQ" dirty="0"/>
              <a:t>أو </a:t>
            </a:r>
            <a:r>
              <a:rPr lang="ar-IQ" dirty="0" smtClean="0"/>
              <a:t>حصوية</a:t>
            </a:r>
            <a:endParaRPr lang="en-US" dirty="0"/>
          </a:p>
        </p:txBody>
      </p:sp>
    </p:spTree>
    <p:extLst>
      <p:ext uri="{BB962C8B-B14F-4D97-AF65-F5344CB8AC3E}">
        <p14:creationId xmlns:p14="http://schemas.microsoft.com/office/powerpoint/2010/main" val="167193446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170000"/>
              </a:lnSpc>
              <a:buNone/>
            </a:pPr>
            <a:r>
              <a:rPr lang="ar-IQ" dirty="0"/>
              <a:t>أو صخرية </a:t>
            </a:r>
            <a:r>
              <a:rPr lang="ar-IQ" dirty="0" smtClean="0"/>
              <a:t>تحت </a:t>
            </a:r>
            <a:r>
              <a:rPr lang="ar-IQ" dirty="0"/>
              <a:t>الطبقة السطحية، وان ظهور مثل هذه الطبقة الى </a:t>
            </a:r>
            <a:r>
              <a:rPr lang="ar-IQ" dirty="0" smtClean="0"/>
              <a:t>السطح </a:t>
            </a:r>
            <a:r>
              <a:rPr lang="ar-IQ" dirty="0"/>
              <a:t>سيؤثر على تنفيذ الخطوات اللاحقة لعمليات الاستصلاح والاستزراع، </a:t>
            </a:r>
            <a:r>
              <a:rPr lang="ar-IQ" dirty="0" smtClean="0"/>
              <a:t>ولعلاج </a:t>
            </a:r>
            <a:r>
              <a:rPr lang="ar-IQ" dirty="0"/>
              <a:t>هذه المشكلة ان ظهرت يعمد أحياناً إلى الاحتفاظ بالمواد الترابية </a:t>
            </a:r>
            <a:r>
              <a:rPr lang="ar-IQ" dirty="0" smtClean="0"/>
              <a:t>المقشوطة </a:t>
            </a:r>
            <a:r>
              <a:rPr lang="ar-IQ" dirty="0"/>
              <a:t>من الطبقة السطحية ثم يباشر بقشط الطبقة الصخرية أو الحصوية أو </a:t>
            </a:r>
            <a:r>
              <a:rPr lang="ar-IQ" dirty="0" err="1" smtClean="0"/>
              <a:t>الجبسية</a:t>
            </a:r>
            <a:r>
              <a:rPr lang="ar-IQ" dirty="0" smtClean="0"/>
              <a:t> </a:t>
            </a:r>
            <a:r>
              <a:rPr lang="ar-IQ" dirty="0"/>
              <a:t>وغيرها ونقل موادها بعيداً، ثم يتم اعادة المواد الترابية المحفوظة </a:t>
            </a:r>
            <a:r>
              <a:rPr lang="ar-IQ" dirty="0" smtClean="0"/>
              <a:t>لملئ </a:t>
            </a:r>
            <a:r>
              <a:rPr lang="ar-IQ" dirty="0"/>
              <a:t>هذه المواقع، كما ان قشط الطبقة السطحية يسبب في بعض الأحيان مشاكل </a:t>
            </a:r>
            <a:r>
              <a:rPr lang="ar-IQ" dirty="0" err="1"/>
              <a:t>خصوبية</a:t>
            </a:r>
            <a:r>
              <a:rPr lang="ar-IQ" dirty="0"/>
              <a:t> </a:t>
            </a:r>
            <a:endParaRPr lang="en-US" dirty="0"/>
          </a:p>
        </p:txBody>
      </p:sp>
    </p:spTree>
    <p:extLst>
      <p:ext uri="{BB962C8B-B14F-4D97-AF65-F5344CB8AC3E}">
        <p14:creationId xmlns:p14="http://schemas.microsoft.com/office/powerpoint/2010/main" val="16019957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0" indent="0" algn="just">
              <a:lnSpc>
                <a:spcPct val="200000"/>
              </a:lnSpc>
              <a:buNone/>
            </a:pPr>
            <a:r>
              <a:rPr lang="ar-IQ" dirty="0" smtClean="0"/>
              <a:t>مستقبلاً</a:t>
            </a:r>
            <a:r>
              <a:rPr lang="ar-IQ" dirty="0"/>
              <a:t>، خاصة اذا كانت الطبقة السطحية </a:t>
            </a:r>
            <a:r>
              <a:rPr lang="ar-IQ" dirty="0" smtClean="0"/>
              <a:t>غنية </a:t>
            </a:r>
            <a:r>
              <a:rPr lang="ar-IQ" dirty="0"/>
              <a:t>نسبياً </a:t>
            </a:r>
            <a:r>
              <a:rPr lang="ar-IQ" dirty="0" smtClean="0"/>
              <a:t>بالمواد العضوية والعناصر الغذائية . وفي مثل هذه الظروف يفضل اجراء التعديل حسب المخطط المعروض في الشكل 10 حيث تجرى في البداية حراثة عميقة للطبقة السطحية واعمق من المستوى المقرر قطعه (رفعه) (أ) ثم قلب الطبقة المحروثة راسا على عقب قدر الامكان وذلك في المواقع العالية نسبيا .</a:t>
            </a:r>
          </a:p>
        </p:txBody>
      </p:sp>
    </p:spTree>
    <p:extLst>
      <p:ext uri="{BB962C8B-B14F-4D97-AF65-F5344CB8AC3E}">
        <p14:creationId xmlns:p14="http://schemas.microsoft.com/office/powerpoint/2010/main" val="40212358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4937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200000"/>
              </a:lnSpc>
              <a:buNone/>
            </a:pPr>
            <a:r>
              <a:rPr lang="ar-IQ" sz="3600" dirty="0"/>
              <a:t>بعد ذلك تجري عملية التعديل اي نقل المواد الترابية من المواقع العالية الى </a:t>
            </a:r>
            <a:r>
              <a:rPr lang="ar-IQ" sz="3600" dirty="0" smtClean="0"/>
              <a:t>المواقع </a:t>
            </a:r>
            <a:r>
              <a:rPr lang="ar-IQ" sz="3600" dirty="0"/>
              <a:t>الواطئة (ج) ثم تجري حراثة عميقة للموقعين (د) ان هذه العملية تمكننا من الابقاء على المواد الترابية الغنية بالمادة العضوية في المواقع التي كانت عالية نسبيا وكذلك تحصل المواقع المنخفضة نسبيا على كميه من المواد الترابية الغنية ايضاً بالمادة العضوية. .وفي </a:t>
            </a:r>
            <a:r>
              <a:rPr lang="ar-IQ" sz="3600" dirty="0" smtClean="0"/>
              <a:t>حالة</a:t>
            </a:r>
            <a:endParaRPr lang="en-US" sz="3600" dirty="0"/>
          </a:p>
        </p:txBody>
      </p:sp>
    </p:spTree>
    <p:extLst>
      <p:ext uri="{BB962C8B-B14F-4D97-AF65-F5344CB8AC3E}">
        <p14:creationId xmlns:p14="http://schemas.microsoft.com/office/powerpoint/2010/main" val="1802125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200000"/>
              </a:lnSpc>
              <a:buNone/>
            </a:pPr>
            <a:r>
              <a:rPr lang="ar-IQ" dirty="0"/>
              <a:t>اجراء عمليات القطع والملء على نطاق واسع في المشروع، فأنه من المحتمل ان يلاحظ ان جزء من المواقع المنخفضة أو المنخفضات التي</a:t>
            </a:r>
          </a:p>
          <a:p>
            <a:pPr marL="0" indent="0" algn="just">
              <a:lnSpc>
                <a:spcPct val="200000"/>
              </a:lnSpc>
              <a:buNone/>
            </a:pPr>
            <a:r>
              <a:rPr lang="ar-IQ" dirty="0" smtClean="0"/>
              <a:t>ردمت </a:t>
            </a:r>
            <a:r>
              <a:rPr lang="ar-IQ" dirty="0"/>
              <a:t>بمواد ترابية يمكن أن تهبط اثناء الاستغلال وبعد فترة من انجاز عمليات الاستصلاح، وفي مثل هذه الحالة يجب التأكد مسبقاً من رص التربة التي ردمت أو اعادة التسوية مجددا في مثل هذه المواقع.</a:t>
            </a:r>
          </a:p>
          <a:p>
            <a:endParaRPr lang="en-US" dirty="0"/>
          </a:p>
        </p:txBody>
      </p:sp>
    </p:spTree>
    <p:extLst>
      <p:ext uri="{BB962C8B-B14F-4D97-AF65-F5344CB8AC3E}">
        <p14:creationId xmlns:p14="http://schemas.microsoft.com/office/powerpoint/2010/main" val="6505227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764704"/>
          </a:xfrm>
        </p:spPr>
        <p:txBody>
          <a:bodyPr/>
          <a:lstStyle/>
          <a:p>
            <a:r>
              <a:rPr lang="ar-IQ" u="sng" dirty="0" smtClean="0">
                <a:solidFill>
                  <a:srgbClr val="00B050"/>
                </a:solidFill>
              </a:rPr>
              <a:t>3-انشاء </a:t>
            </a:r>
            <a:r>
              <a:rPr lang="ar-IQ" u="sng" dirty="0">
                <a:solidFill>
                  <a:srgbClr val="00B050"/>
                </a:solidFill>
              </a:rPr>
              <a:t>قنوات الري وشبكات البزل الرئيسية</a:t>
            </a:r>
            <a:endParaRPr lang="en-US" u="sng" dirty="0">
              <a:solidFill>
                <a:srgbClr val="00B050"/>
              </a:solidFill>
            </a:endParaRPr>
          </a:p>
        </p:txBody>
      </p:sp>
      <p:sp>
        <p:nvSpPr>
          <p:cNvPr id="3" name="عنصر نائب للمحتوى 2"/>
          <p:cNvSpPr>
            <a:spLocks noGrp="1"/>
          </p:cNvSpPr>
          <p:nvPr>
            <p:ph idx="1"/>
          </p:nvPr>
        </p:nvSpPr>
        <p:spPr>
          <a:xfrm>
            <a:off x="0" y="908720"/>
            <a:ext cx="9036496" cy="5949280"/>
          </a:xfrm>
        </p:spPr>
        <p:txBody>
          <a:bodyPr>
            <a:normAutofit fontScale="92500" lnSpcReduction="20000"/>
          </a:bodyPr>
          <a:lstStyle/>
          <a:p>
            <a:pPr marL="0" indent="0" algn="just">
              <a:lnSpc>
                <a:spcPct val="200000"/>
              </a:lnSpc>
              <a:buNone/>
            </a:pPr>
            <a:r>
              <a:rPr lang="ar-IQ" dirty="0"/>
              <a:t>بعد الانتهاء من تعديل وتسوية المشروع بشكل أولي يتم تحديد مواقع قنوات الري الرئيسية وشبكات البزل الرئيسية والبدء </a:t>
            </a:r>
            <a:r>
              <a:rPr lang="ar-IQ" dirty="0" smtClean="0"/>
              <a:t>بأنشائها، </a:t>
            </a:r>
            <a:r>
              <a:rPr lang="ar-IQ" dirty="0"/>
              <a:t>حيث ان هذه القنوات والمبازل تحدد الوحدات </a:t>
            </a:r>
            <a:r>
              <a:rPr lang="ar-IQ" dirty="0" smtClean="0"/>
              <a:t>الاروائية </a:t>
            </a:r>
            <a:r>
              <a:rPr lang="ar-IQ" dirty="0"/>
              <a:t>الكبرى. ويتم </a:t>
            </a:r>
            <a:r>
              <a:rPr lang="ar-IQ" dirty="0" smtClean="0"/>
              <a:t>اختيار </a:t>
            </a:r>
            <a:r>
              <a:rPr lang="ar-IQ" dirty="0"/>
              <a:t>مواقع قنوات الري الرئيسية وشبكات البزل الرئيسية بالاستعانة بالخارطة الكنتورية، حيث تمر القناة الرئيسية بخطوط الكنتور العليا، بينما يمر </a:t>
            </a:r>
            <a:r>
              <a:rPr lang="ar-IQ" dirty="0" smtClean="0"/>
              <a:t>المبزل </a:t>
            </a:r>
            <a:r>
              <a:rPr lang="ar-IQ" dirty="0"/>
              <a:t>الرئيسي بخطوط الكنتور المنخفضة وكما موضح </a:t>
            </a:r>
            <a:r>
              <a:rPr lang="ar-IQ" dirty="0" smtClean="0"/>
              <a:t>في المخطط </a:t>
            </a:r>
            <a:r>
              <a:rPr lang="ar-IQ" dirty="0"/>
              <a:t>التالي (شكل (١١) .</a:t>
            </a:r>
            <a:endParaRPr lang="en-US" dirty="0"/>
          </a:p>
        </p:txBody>
      </p:sp>
    </p:spTree>
    <p:extLst>
      <p:ext uri="{BB962C8B-B14F-4D97-AF65-F5344CB8AC3E}">
        <p14:creationId xmlns:p14="http://schemas.microsoft.com/office/powerpoint/2010/main" val="29284142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39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50262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a:bodyPr>
          <a:lstStyle/>
          <a:p>
            <a:pPr marL="0" indent="0" algn="just">
              <a:lnSpc>
                <a:spcPct val="200000"/>
              </a:lnSpc>
              <a:buNone/>
            </a:pPr>
            <a:r>
              <a:rPr lang="ar-IQ" sz="3900" u="sng" dirty="0" smtClean="0">
                <a:solidFill>
                  <a:srgbClr val="00B050"/>
                </a:solidFill>
              </a:rPr>
              <a:t>4- إنشاء </a:t>
            </a:r>
            <a:r>
              <a:rPr lang="ar-IQ" sz="3900" u="sng" dirty="0">
                <a:solidFill>
                  <a:srgbClr val="00B050"/>
                </a:solidFill>
              </a:rPr>
              <a:t>قنوات الري الفرعية والمبازل الفرعية </a:t>
            </a:r>
            <a:r>
              <a:rPr lang="ar-IQ" sz="3900" u="sng" dirty="0" smtClean="0">
                <a:solidFill>
                  <a:srgbClr val="00B050"/>
                </a:solidFill>
              </a:rPr>
              <a:t>والمجمعة</a:t>
            </a:r>
          </a:p>
          <a:p>
            <a:pPr marL="0" indent="0" algn="just">
              <a:lnSpc>
                <a:spcPct val="200000"/>
              </a:lnSpc>
              <a:buNone/>
            </a:pPr>
            <a:r>
              <a:rPr lang="ar-IQ" dirty="0" smtClean="0"/>
              <a:t> بعد </a:t>
            </a:r>
            <a:r>
              <a:rPr lang="ar-IQ" dirty="0"/>
              <a:t>الانتهاء من انشاء شبكة قنوات الري والمبازل الرئيسية يباشر </a:t>
            </a:r>
            <a:r>
              <a:rPr lang="ar-IQ" dirty="0" smtClean="0"/>
              <a:t>بأنشاء </a:t>
            </a:r>
            <a:r>
              <a:rPr lang="ar-IQ" dirty="0"/>
              <a:t>قنوات الري الفرعية وشبكات المبازل الفرعية والمجمعة، </a:t>
            </a:r>
            <a:r>
              <a:rPr lang="ar-IQ" dirty="0" smtClean="0"/>
              <a:t>وهنا يجب </a:t>
            </a:r>
            <a:r>
              <a:rPr lang="ar-IQ" dirty="0"/>
              <a:t>الاستعانة أيضاً بالخارطة الكنتورية لتحديد مواقع هذه الشبكات وعلى نفس المنوال الذي جرى بالنسبة للقنوات الرئيسية، حيث تتجه قنوات الري الفرعية وشبكات البزل الفرعية من خطوط الكنتور العالية إلى خطوط الكنتور المنخفضة وكما موضح بالمخطط التالي (شكل (۱۲)</a:t>
            </a:r>
            <a:endParaRPr lang="en-US" dirty="0"/>
          </a:p>
        </p:txBody>
      </p:sp>
    </p:spTree>
    <p:extLst>
      <p:ext uri="{BB962C8B-B14F-4D97-AF65-F5344CB8AC3E}">
        <p14:creationId xmlns:p14="http://schemas.microsoft.com/office/powerpoint/2010/main" val="111438408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764704"/>
          </a:xfrm>
        </p:spPr>
        <p:txBody>
          <a:bodyPr>
            <a:normAutofit/>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8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95369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a:bodyPr>
          <a:lstStyle/>
          <a:p>
            <a:pPr marL="0" indent="0" algn="ctr">
              <a:buNone/>
            </a:pPr>
            <a:endParaRPr lang="ar-IQ" dirty="0"/>
          </a:p>
          <a:p>
            <a:pPr marL="0" indent="0" algn="ctr">
              <a:lnSpc>
                <a:spcPct val="200000"/>
              </a:lnSpc>
              <a:buNone/>
            </a:pPr>
            <a:r>
              <a:rPr lang="ar-IQ" dirty="0" smtClean="0"/>
              <a:t>وبناء </a:t>
            </a:r>
            <a:r>
              <a:rPr lang="ar-IQ" dirty="0"/>
              <a:t>على </a:t>
            </a:r>
            <a:r>
              <a:rPr lang="ar-IQ" dirty="0" smtClean="0"/>
              <a:t>الخبرة </a:t>
            </a:r>
            <a:r>
              <a:rPr lang="ar-IQ" dirty="0"/>
              <a:t>العملية في استصلاح الاراضي في العراق فقد صممت معظم شبكات الري في مشاريع الاستصلاح على اساس السقي لمدة ٢٤ ساعة يومياً </a:t>
            </a:r>
            <a:r>
              <a:rPr lang="ar-IQ" dirty="0" smtClean="0"/>
              <a:t>وبمقنن </a:t>
            </a:r>
            <a:r>
              <a:rPr lang="ar-IQ" dirty="0"/>
              <a:t>مائي قدره </a:t>
            </a:r>
            <a:r>
              <a:rPr lang="ar-IQ" dirty="0" smtClean="0"/>
              <a:t>1م مكعب</a:t>
            </a:r>
            <a:endParaRPr lang="en-US" dirty="0"/>
          </a:p>
        </p:txBody>
      </p:sp>
    </p:spTree>
    <p:extLst>
      <p:ext uri="{BB962C8B-B14F-4D97-AF65-F5344CB8AC3E}">
        <p14:creationId xmlns:p14="http://schemas.microsoft.com/office/powerpoint/2010/main" val="27371645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836712"/>
          </a:xfrm>
        </p:spPr>
        <p:style>
          <a:lnRef idx="1">
            <a:schemeClr val="accent3"/>
          </a:lnRef>
          <a:fillRef idx="2">
            <a:schemeClr val="accent3"/>
          </a:fillRef>
          <a:effectRef idx="1">
            <a:schemeClr val="accent3"/>
          </a:effectRef>
          <a:fontRef idx="minor">
            <a:schemeClr val="dk1"/>
          </a:fontRef>
        </p:style>
        <p:txBody>
          <a:bodyPr/>
          <a:lstStyle/>
          <a:p>
            <a:r>
              <a:rPr lang="ar-IQ" u="sng" dirty="0" smtClean="0">
                <a:solidFill>
                  <a:srgbClr val="00B050"/>
                </a:solidFill>
              </a:rPr>
              <a:t>5-التسوية </a:t>
            </a:r>
            <a:r>
              <a:rPr lang="ar-IQ" u="sng" dirty="0">
                <a:solidFill>
                  <a:srgbClr val="00B050"/>
                </a:solidFill>
              </a:rPr>
              <a:t>الثانوية </a:t>
            </a:r>
            <a:endParaRPr lang="en-US" u="sng" dirty="0">
              <a:solidFill>
                <a:srgbClr val="00B050"/>
              </a:solidFill>
            </a:endParaRPr>
          </a:p>
        </p:txBody>
      </p:sp>
      <p:sp>
        <p:nvSpPr>
          <p:cNvPr id="3" name="عنصر نائب للمحتوى 2"/>
          <p:cNvSpPr>
            <a:spLocks noGrp="1"/>
          </p:cNvSpPr>
          <p:nvPr>
            <p:ph idx="1"/>
          </p:nvPr>
        </p:nvSpPr>
        <p:spPr>
          <a:xfrm>
            <a:off x="0" y="908720"/>
            <a:ext cx="8964488" cy="5949280"/>
          </a:xfrm>
        </p:spPr>
        <p:txBody>
          <a:bodyPr/>
          <a:lstStyle/>
          <a:p>
            <a:pPr marL="0" indent="0" algn="just">
              <a:lnSpc>
                <a:spcPct val="200000"/>
              </a:lnSpc>
              <a:buNone/>
            </a:pPr>
            <a:r>
              <a:rPr lang="ar-IQ" dirty="0"/>
              <a:t>بعد الانتهاء من شق قنوات الري الفرعية وشبكه المبازل الفرعية تجرى تسوية أخرى يطلق عليها عادة بالتسوية الثانوية </a:t>
            </a:r>
            <a:r>
              <a:rPr lang="en-US" dirty="0"/>
              <a:t>Secondary leveling </a:t>
            </a:r>
            <a:r>
              <a:rPr lang="ar-IQ" dirty="0"/>
              <a:t>ان كانت هناك حاجة لها. وتجرى عادة مثل هذه التسوية للمواقع المتغايرة في المستوى </a:t>
            </a:r>
            <a:r>
              <a:rPr lang="ar-IQ" dirty="0" smtClean="0"/>
              <a:t>الطوبغرافية </a:t>
            </a:r>
            <a:r>
              <a:rPr lang="ar-IQ" dirty="0"/>
              <a:t>ضمن كل وحدة اروائية. -</a:t>
            </a:r>
            <a:endParaRPr lang="en-US" dirty="0"/>
          </a:p>
        </p:txBody>
      </p:sp>
    </p:spTree>
    <p:extLst>
      <p:ext uri="{BB962C8B-B14F-4D97-AF65-F5344CB8AC3E}">
        <p14:creationId xmlns:p14="http://schemas.microsoft.com/office/powerpoint/2010/main" val="18884117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0"/>
            <a:ext cx="8229600" cy="836712"/>
          </a:xfrm>
        </p:spPr>
        <p:style>
          <a:lnRef idx="1">
            <a:schemeClr val="accent3"/>
          </a:lnRef>
          <a:fillRef idx="2">
            <a:schemeClr val="accent3"/>
          </a:fillRef>
          <a:effectRef idx="1">
            <a:schemeClr val="accent3"/>
          </a:effectRef>
          <a:fontRef idx="minor">
            <a:schemeClr val="dk1"/>
          </a:fontRef>
        </p:style>
        <p:txBody>
          <a:bodyPr/>
          <a:lstStyle/>
          <a:p>
            <a:r>
              <a:rPr lang="ar-IQ" u="sng" dirty="0" smtClean="0">
                <a:solidFill>
                  <a:srgbClr val="00B050"/>
                </a:solidFill>
              </a:rPr>
              <a:t>6-انشاء </a:t>
            </a:r>
            <a:r>
              <a:rPr lang="ar-IQ" u="sng" dirty="0">
                <a:solidFill>
                  <a:srgbClr val="00B050"/>
                </a:solidFill>
              </a:rPr>
              <a:t>قنوات الري الحقلية والمبازل الحقلية</a:t>
            </a:r>
            <a:endParaRPr lang="en-US" u="sng" dirty="0">
              <a:solidFill>
                <a:srgbClr val="00B050"/>
              </a:solidFill>
            </a:endParaRPr>
          </a:p>
        </p:txBody>
      </p:sp>
      <p:sp>
        <p:nvSpPr>
          <p:cNvPr id="3" name="عنصر نائب للمحتوى 2"/>
          <p:cNvSpPr>
            <a:spLocks noGrp="1"/>
          </p:cNvSpPr>
          <p:nvPr>
            <p:ph idx="1"/>
          </p:nvPr>
        </p:nvSpPr>
        <p:spPr>
          <a:xfrm>
            <a:off x="0" y="836712"/>
            <a:ext cx="8964488" cy="6021288"/>
          </a:xfrm>
        </p:spPr>
        <p:txBody>
          <a:bodyPr/>
          <a:lstStyle/>
          <a:p>
            <a:pPr marL="0" indent="0" algn="just">
              <a:lnSpc>
                <a:spcPct val="200000"/>
              </a:lnSpc>
              <a:buNone/>
            </a:pPr>
            <a:r>
              <a:rPr lang="ar-IQ" dirty="0"/>
              <a:t>طبقاً للتصاميم التي أعدت في المرحلة الثانية يباشر </a:t>
            </a:r>
            <a:r>
              <a:rPr lang="ar-IQ" dirty="0" smtClean="0"/>
              <a:t>بأنشاء </a:t>
            </a:r>
            <a:r>
              <a:rPr lang="ar-IQ" dirty="0"/>
              <a:t>قنوات الري الحقلية وشبكة المبازل الحقلية (المغطاة) </a:t>
            </a:r>
            <a:r>
              <a:rPr lang="en-US" dirty="0" err="1"/>
              <a:t>Tield</a:t>
            </a:r>
            <a:r>
              <a:rPr lang="en-US" dirty="0"/>
              <a:t> drains. </a:t>
            </a:r>
            <a:r>
              <a:rPr lang="ar-IQ" dirty="0"/>
              <a:t>حيث تتفرع </a:t>
            </a:r>
            <a:r>
              <a:rPr lang="ar-IQ" dirty="0">
                <a:solidFill>
                  <a:srgbClr val="FF0000"/>
                </a:solidFill>
              </a:rPr>
              <a:t>قناة الري الحقلية </a:t>
            </a:r>
            <a:r>
              <a:rPr lang="ar-IQ" dirty="0"/>
              <a:t>من قناة الري الفرعية لتكون ساقيه أو قناة حقلية لكل وحدة زراعية وذلك ليستخدمها المزارع لري المحاصيل الزراعية في هذه الوحدة، وغالباً ما تكون مساحة الوحدة الزراعية في</a:t>
            </a:r>
            <a:endParaRPr lang="en-US" dirty="0"/>
          </a:p>
        </p:txBody>
      </p:sp>
    </p:spTree>
    <p:extLst>
      <p:ext uri="{BB962C8B-B14F-4D97-AF65-F5344CB8AC3E}">
        <p14:creationId xmlns:p14="http://schemas.microsoft.com/office/powerpoint/2010/main" val="65802695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41368"/>
          </a:xfrm>
        </p:spPr>
        <p:txBody>
          <a:bodyPr>
            <a:normAutofit/>
          </a:bodyPr>
          <a:lstStyle/>
          <a:p>
            <a:pPr marL="0" indent="0" algn="just">
              <a:lnSpc>
                <a:spcPct val="200000"/>
              </a:lnSpc>
              <a:buNone/>
            </a:pPr>
            <a:r>
              <a:rPr lang="ar-IQ" dirty="0"/>
              <a:t>حدود </a:t>
            </a:r>
            <a:r>
              <a:rPr lang="ar-IQ" dirty="0" smtClean="0"/>
              <a:t>7.5 </a:t>
            </a:r>
            <a:r>
              <a:rPr lang="ar-IQ" dirty="0"/>
              <a:t>هكتار، أما </a:t>
            </a:r>
            <a:r>
              <a:rPr lang="ar-IQ" dirty="0" smtClean="0">
                <a:solidFill>
                  <a:srgbClr val="FF0000"/>
                </a:solidFill>
              </a:rPr>
              <a:t>المبازل </a:t>
            </a:r>
            <a:r>
              <a:rPr lang="ar-IQ" dirty="0">
                <a:solidFill>
                  <a:srgbClr val="FF0000"/>
                </a:solidFill>
              </a:rPr>
              <a:t>الحقلية </a:t>
            </a:r>
            <a:r>
              <a:rPr lang="ar-IQ" dirty="0"/>
              <a:t>التي تكون عادة مغطاة فتتجه نحو المنازل المجمعة أو الفرعية لتصب فيها ضمن كل وحدة أروائية، ونظراً </a:t>
            </a:r>
            <a:r>
              <a:rPr lang="ar-IQ" dirty="0" smtClean="0"/>
              <a:t>لأهمية </a:t>
            </a:r>
            <a:r>
              <a:rPr lang="ar-IQ" dirty="0"/>
              <a:t>ودور شبكة المبازل الحقلية في تنفيذ عملية الغسل والاستصلاح </a:t>
            </a:r>
            <a:r>
              <a:rPr lang="ar-IQ" dirty="0" smtClean="0"/>
              <a:t>باعتبارها </a:t>
            </a:r>
            <a:r>
              <a:rPr lang="ar-IQ" dirty="0"/>
              <a:t>المستلم الأول </a:t>
            </a:r>
            <a:r>
              <a:rPr lang="ar-IQ" dirty="0" smtClean="0"/>
              <a:t>للمياه المبزولة </a:t>
            </a:r>
            <a:r>
              <a:rPr lang="ar-IQ" dirty="0"/>
              <a:t>في شبكة </a:t>
            </a:r>
            <a:r>
              <a:rPr lang="ar-IQ" dirty="0" smtClean="0"/>
              <a:t>المبازل</a:t>
            </a:r>
            <a:r>
              <a:rPr lang="ar-IQ" dirty="0"/>
              <a:t>، تشير هنا إلى بعض الملاحظات التي يجب أخذها بنظر الاعتبار عند انشاء هذه الشبكة: </a:t>
            </a:r>
            <a:r>
              <a:rPr lang="ar-IQ" dirty="0" smtClean="0"/>
              <a:t>-</a:t>
            </a:r>
            <a:endParaRPr lang="en-US" dirty="0"/>
          </a:p>
        </p:txBody>
      </p:sp>
    </p:spTree>
    <p:extLst>
      <p:ext uri="{BB962C8B-B14F-4D97-AF65-F5344CB8AC3E}">
        <p14:creationId xmlns:p14="http://schemas.microsoft.com/office/powerpoint/2010/main" val="2760524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200000"/>
              </a:lnSpc>
              <a:buNone/>
            </a:pPr>
            <a:r>
              <a:rPr lang="ar-IQ" dirty="0"/>
              <a:t>أ- عند انشاء شبكة المنازل الحقلية يجب أن يكون الانحدار عند قاعدة </a:t>
            </a:r>
            <a:r>
              <a:rPr lang="ar-IQ" dirty="0" smtClean="0"/>
              <a:t>الخندق </a:t>
            </a:r>
            <a:r>
              <a:rPr lang="ar-IQ" dirty="0"/>
              <a:t>الذي توضع فيه المبازل المغطاة كافي لانسياب المياه باتجاه المبزل المجمع أو الفرعي، كما يجب أن لا </a:t>
            </a:r>
            <a:r>
              <a:rPr lang="ar-IQ"/>
              <a:t>يكون </a:t>
            </a:r>
            <a:r>
              <a:rPr lang="ar-IQ" smtClean="0"/>
              <a:t>المبزل </a:t>
            </a:r>
            <a:r>
              <a:rPr lang="ar-IQ" dirty="0" smtClean="0"/>
              <a:t>الحقلي طويل </a:t>
            </a:r>
            <a:r>
              <a:rPr lang="ar-IQ" dirty="0"/>
              <a:t>جداً، وفي مشاريع الاستصلاح في العراق ينفذ المنزل الحقلي يحفر خندق معدل عمقه (۲) م و عرضه (۳۰) سم وطوله قد يصل (٤٠٠)م. وبانحدار يبلغ (٢٠-٣٠) سم لكل (١٠٠) م طول. </a:t>
            </a:r>
          </a:p>
          <a:p>
            <a:endParaRPr lang="en-US" dirty="0"/>
          </a:p>
        </p:txBody>
      </p:sp>
    </p:spTree>
    <p:extLst>
      <p:ext uri="{BB962C8B-B14F-4D97-AF65-F5344CB8AC3E}">
        <p14:creationId xmlns:p14="http://schemas.microsoft.com/office/powerpoint/2010/main" val="2168969638"/>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200000"/>
              </a:lnSpc>
              <a:buNone/>
            </a:pPr>
            <a:r>
              <a:rPr lang="ar-IQ" dirty="0" smtClean="0"/>
              <a:t>ثم </a:t>
            </a:r>
            <a:r>
              <a:rPr lang="ar-IQ" dirty="0"/>
              <a:t>يفرش بطبقة من الحصى بسمك ١٠سم يوضع فوقها انبوب البزل، ثم يفرش طبقه اخرى من الحصى فوق أنبوب البزل وبسمك </a:t>
            </a:r>
            <a:r>
              <a:rPr lang="ar-IQ" dirty="0" smtClean="0"/>
              <a:t>10سم </a:t>
            </a:r>
            <a:r>
              <a:rPr lang="ar-IQ" dirty="0"/>
              <a:t>أيضاً </a:t>
            </a:r>
            <a:r>
              <a:rPr lang="ar-IQ" dirty="0" smtClean="0"/>
              <a:t>ثم يردم </a:t>
            </a:r>
            <a:r>
              <a:rPr lang="ar-IQ" dirty="0"/>
              <a:t>الخندق بالمواد الترابية</a:t>
            </a:r>
            <a:r>
              <a:rPr lang="ar-IQ" dirty="0" smtClean="0"/>
              <a:t>.</a:t>
            </a:r>
          </a:p>
          <a:p>
            <a:pPr marL="0" indent="0" algn="just">
              <a:lnSpc>
                <a:spcPct val="200000"/>
              </a:lnSpc>
              <a:buNone/>
            </a:pPr>
            <a:r>
              <a:rPr lang="ar-IQ" dirty="0"/>
              <a:t>ب- يجب اختبار أنابيب البزل قبل وضعها في الخندق وذلك للتأكد من صلاحيتها وعدم حدوث تلف فيها أثناء الخزن أو النقل أو الأنشاء. وهنا من الضروري الاشارة الى انه في حالة خزن أنابيب البزل لفترة </a:t>
            </a:r>
            <a:endParaRPr lang="en-US" dirty="0"/>
          </a:p>
        </p:txBody>
      </p:sp>
    </p:spTree>
    <p:extLst>
      <p:ext uri="{BB962C8B-B14F-4D97-AF65-F5344CB8AC3E}">
        <p14:creationId xmlns:p14="http://schemas.microsoft.com/office/powerpoint/2010/main" val="3199968226"/>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200000"/>
              </a:lnSpc>
              <a:buNone/>
            </a:pPr>
            <a:r>
              <a:rPr lang="ar-IQ" dirty="0" smtClean="0"/>
              <a:t>طويلة </a:t>
            </a:r>
            <a:r>
              <a:rPr lang="ar-IQ" dirty="0"/>
              <a:t>فيجب خزنها في ظروف خاصة في المناطق الحارة والجافة حيث تتعرض هذه الانابيب الى التلف عند وضعها لفترة طويلة </a:t>
            </a:r>
            <a:r>
              <a:rPr lang="ar-IQ" dirty="0" smtClean="0"/>
              <a:t>تحت أشعة الشمس .</a:t>
            </a:r>
          </a:p>
          <a:p>
            <a:pPr marL="0" indent="0" algn="just">
              <a:lnSpc>
                <a:spcPct val="200000"/>
              </a:lnSpc>
              <a:buNone/>
            </a:pPr>
            <a:r>
              <a:rPr lang="ar-IQ" dirty="0" smtClean="0"/>
              <a:t>ج- </a:t>
            </a:r>
            <a:r>
              <a:rPr lang="ar-IQ" dirty="0"/>
              <a:t>يجب الاهتمام بمخرج </a:t>
            </a:r>
            <a:r>
              <a:rPr lang="ar-IQ" dirty="0" smtClean="0"/>
              <a:t>المبزل </a:t>
            </a:r>
            <a:r>
              <a:rPr lang="ar-IQ" dirty="0"/>
              <a:t>الحقلي عند اتصاله بالمنزل المجمع او المبزل الفرعي حيث يجب وضع غلاف من الحصى أو </a:t>
            </a:r>
            <a:r>
              <a:rPr lang="ar-IQ" dirty="0" err="1"/>
              <a:t>الكونكريت</a:t>
            </a:r>
            <a:r>
              <a:rPr lang="ar-IQ" dirty="0"/>
              <a:t> لمنع التعرية وانهيار المخرج </a:t>
            </a:r>
            <a:r>
              <a:rPr lang="ar-IQ" dirty="0" smtClean="0"/>
              <a:t>.</a:t>
            </a:r>
            <a:endParaRPr lang="ar-IQ" dirty="0"/>
          </a:p>
          <a:p>
            <a:pPr marL="0" indent="0" algn="just">
              <a:lnSpc>
                <a:spcPct val="200000"/>
              </a:lnSpc>
              <a:buNone/>
            </a:pPr>
            <a:endParaRPr lang="en-US" dirty="0"/>
          </a:p>
        </p:txBody>
      </p:sp>
    </p:spTree>
    <p:extLst>
      <p:ext uri="{BB962C8B-B14F-4D97-AF65-F5344CB8AC3E}">
        <p14:creationId xmlns:p14="http://schemas.microsoft.com/office/powerpoint/2010/main" val="38176580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0" indent="0" algn="just">
              <a:lnSpc>
                <a:spcPct val="150000"/>
              </a:lnSpc>
              <a:buNone/>
            </a:pPr>
            <a:r>
              <a:rPr lang="ar-IQ" sz="2400" dirty="0" smtClean="0"/>
              <a:t>د - </a:t>
            </a:r>
            <a:r>
              <a:rPr lang="ar-IQ" dirty="0" smtClean="0"/>
              <a:t>يجب </a:t>
            </a:r>
            <a:r>
              <a:rPr lang="ar-IQ" dirty="0"/>
              <a:t>أن يوجه اهتمام خاص الى عملية ردم الخندق (</a:t>
            </a:r>
            <a:r>
              <a:rPr lang="ar-IQ" dirty="0" smtClean="0"/>
              <a:t>المبزل</a:t>
            </a:r>
            <a:r>
              <a:rPr lang="ar-IQ" dirty="0"/>
              <a:t>) بعد وضع أنابيب </a:t>
            </a:r>
            <a:r>
              <a:rPr lang="ar-IQ" dirty="0" smtClean="0"/>
              <a:t>البزل والرشح</a:t>
            </a:r>
            <a:r>
              <a:rPr lang="ar-IQ" dirty="0"/>
              <a:t>، أو بعبارة أخرى عند إعادة </a:t>
            </a:r>
            <a:r>
              <a:rPr lang="ar-IQ" dirty="0" smtClean="0"/>
              <a:t>المواد </a:t>
            </a:r>
            <a:r>
              <a:rPr lang="ar-IQ" dirty="0"/>
              <a:t>الترابية الى </a:t>
            </a:r>
            <a:r>
              <a:rPr lang="ar-IQ" dirty="0" smtClean="0"/>
              <a:t>الخندق</a:t>
            </a:r>
            <a:r>
              <a:rPr lang="ar-IQ" dirty="0"/>
              <a:t>، حيث أن الكثافة الظاهرية </a:t>
            </a:r>
            <a:r>
              <a:rPr lang="ar-IQ" dirty="0" smtClean="0"/>
              <a:t>والمسامية </a:t>
            </a:r>
            <a:r>
              <a:rPr lang="ar-IQ" dirty="0"/>
              <a:t>والتوصيل </a:t>
            </a:r>
            <a:r>
              <a:rPr lang="ar-IQ" dirty="0" smtClean="0"/>
              <a:t>المائي </a:t>
            </a:r>
            <a:r>
              <a:rPr lang="ar-IQ" dirty="0"/>
              <a:t>للمواد الترابية المعادة </a:t>
            </a:r>
            <a:r>
              <a:rPr lang="ar-IQ" dirty="0" smtClean="0"/>
              <a:t>تغيرت </a:t>
            </a:r>
            <a:r>
              <a:rPr lang="ar-IQ" dirty="0"/>
              <a:t>نسبيا، وخلال الغسل أو الري فان الماء سينفذ بسرعة خلالها، كما سيجرف تيار </a:t>
            </a:r>
            <a:r>
              <a:rPr lang="ar-IQ" dirty="0" smtClean="0"/>
              <a:t>الماء </a:t>
            </a:r>
            <a:r>
              <a:rPr lang="ar-IQ" dirty="0"/>
              <a:t>السريع </a:t>
            </a:r>
            <a:r>
              <a:rPr lang="ar-IQ" dirty="0" smtClean="0"/>
              <a:t>معه </a:t>
            </a:r>
            <a:r>
              <a:rPr lang="ar-IQ" dirty="0"/>
              <a:t>دقائق التربة التي تسبب لاحقاً </a:t>
            </a:r>
            <a:r>
              <a:rPr lang="ar-IQ" dirty="0" smtClean="0"/>
              <a:t>انسداد </a:t>
            </a:r>
            <a:r>
              <a:rPr lang="ar-IQ" dirty="0"/>
              <a:t>انبوب </a:t>
            </a:r>
            <a:r>
              <a:rPr lang="ar-IQ" dirty="0" smtClean="0"/>
              <a:t>البزل</a:t>
            </a:r>
            <a:r>
              <a:rPr lang="ar-IQ" dirty="0"/>
              <a:t>، ومن </a:t>
            </a:r>
            <a:r>
              <a:rPr lang="ar-IQ" dirty="0" smtClean="0"/>
              <a:t>المحتمل ان </a:t>
            </a:r>
            <a:r>
              <a:rPr lang="ar-IQ" dirty="0"/>
              <a:t>يحدث أيضاً أن يتحرك قسم من الماء خلال التربة المهشمة على طول المبزل باتجاه المبزل المجمع أو الفرعي وليس خلال انبوب البزل نفسه مما يسبب هدم وانهيار مؤخرات المنازل الحقلية الأمر</a:t>
            </a:r>
          </a:p>
          <a:p>
            <a:pPr marL="0" indent="0" algn="just">
              <a:lnSpc>
                <a:spcPct val="150000"/>
              </a:lnSpc>
              <a:buNone/>
            </a:pPr>
            <a:endParaRPr lang="en-US" sz="3600" dirty="0"/>
          </a:p>
        </p:txBody>
      </p:sp>
    </p:spTree>
    <p:extLst>
      <p:ext uri="{BB962C8B-B14F-4D97-AF65-F5344CB8AC3E}">
        <p14:creationId xmlns:p14="http://schemas.microsoft.com/office/powerpoint/2010/main" val="8526045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220000"/>
              </a:lnSpc>
              <a:buNone/>
            </a:pPr>
            <a:r>
              <a:rPr lang="ar-IQ" sz="2400" dirty="0" smtClean="0"/>
              <a:t>الذي </a:t>
            </a:r>
            <a:r>
              <a:rPr lang="ar-IQ" sz="2400" dirty="0"/>
              <a:t>يتطلب تحاشي هذه المشاكل </a:t>
            </a:r>
            <a:r>
              <a:rPr lang="ar-IQ" sz="2400" dirty="0" smtClean="0"/>
              <a:t>بالأسلوبين التاليين:</a:t>
            </a:r>
          </a:p>
          <a:p>
            <a:pPr marL="0" indent="0" algn="just">
              <a:lnSpc>
                <a:spcPct val="220000"/>
              </a:lnSpc>
              <a:buNone/>
            </a:pPr>
            <a:r>
              <a:rPr lang="ar-IQ" sz="2400" dirty="0" smtClean="0"/>
              <a:t>1- رص </a:t>
            </a:r>
            <a:r>
              <a:rPr lang="ar-IQ" sz="2400" dirty="0"/>
              <a:t>التربة المعادة الى الخندق بعناية فائقة وذلك للحصول على تربه مرصوصة مشابهة لدرجة ما إلى حالتها السابقة ومتجانسة مع ما يحيطها من التربة هذا من </a:t>
            </a:r>
            <a:r>
              <a:rPr lang="ar-IQ" sz="2400" dirty="0" smtClean="0"/>
              <a:t>جهة ، </a:t>
            </a:r>
            <a:r>
              <a:rPr lang="ar-IQ" sz="2400" dirty="0"/>
              <a:t>ومن جهة أخرى يجب عدم المبالغة </a:t>
            </a:r>
            <a:r>
              <a:rPr lang="ar-IQ" sz="2400" dirty="0" smtClean="0"/>
              <a:t>في الرص </a:t>
            </a:r>
            <a:r>
              <a:rPr lang="ar-IQ" sz="2400" dirty="0"/>
              <a:t>تجنباً لكسر أنابيب البول أو تلفها</a:t>
            </a:r>
            <a:r>
              <a:rPr lang="ar-IQ" sz="2400" dirty="0" smtClean="0"/>
              <a:t>.</a:t>
            </a:r>
          </a:p>
          <a:p>
            <a:pPr marL="0" indent="0" algn="just">
              <a:lnSpc>
                <a:spcPct val="220000"/>
              </a:lnSpc>
              <a:buNone/>
            </a:pPr>
            <a:r>
              <a:rPr lang="ar-IQ" sz="2400" dirty="0"/>
              <a:t>2</a:t>
            </a:r>
            <a:r>
              <a:rPr lang="ar-IQ" sz="2400" dirty="0" smtClean="0"/>
              <a:t>- </a:t>
            </a:r>
            <a:r>
              <a:rPr lang="ar-IQ" sz="2400" dirty="0"/>
              <a:t>عمل </a:t>
            </a:r>
            <a:r>
              <a:rPr lang="ar-IQ" sz="2400" dirty="0" err="1"/>
              <a:t>كتوف</a:t>
            </a:r>
            <a:r>
              <a:rPr lang="ar-IQ" sz="2400" dirty="0"/>
              <a:t> ترابية عالية نسبياً يطلق عليها </a:t>
            </a:r>
            <a:r>
              <a:rPr lang="ar-IQ" sz="2400" dirty="0" smtClean="0"/>
              <a:t>عادة بالكتوف </a:t>
            </a:r>
            <a:r>
              <a:rPr lang="ar-IQ" sz="2400" dirty="0"/>
              <a:t>الدفاعية وبمعدل خطين من هذه </a:t>
            </a:r>
            <a:r>
              <a:rPr lang="ar-IQ" sz="2400" dirty="0" smtClean="0"/>
              <a:t>الكثوف </a:t>
            </a:r>
            <a:r>
              <a:rPr lang="ar-IQ" sz="2400" dirty="0"/>
              <a:t>على جانبي الخندق، حيث تمنع هذه </a:t>
            </a:r>
            <a:r>
              <a:rPr lang="ar-IQ" sz="2400" dirty="0" err="1"/>
              <a:t>الكتوف</a:t>
            </a:r>
            <a:r>
              <a:rPr lang="ar-IQ" sz="2400" dirty="0"/>
              <a:t> نفاذ تيار الماء باتجاه الخندق وتحافظ على </a:t>
            </a:r>
            <a:r>
              <a:rPr lang="ar-IQ" sz="2400" dirty="0" smtClean="0"/>
              <a:t>المبزل </a:t>
            </a:r>
            <a:r>
              <a:rPr lang="ar-IQ" sz="2400" dirty="0"/>
              <a:t>الحقلي من الانهيار وبعد مرور فترة من الاستغلال </a:t>
            </a:r>
            <a:r>
              <a:rPr lang="ar-IQ" sz="2400" dirty="0" smtClean="0"/>
              <a:t>(سنتين </a:t>
            </a:r>
            <a:r>
              <a:rPr lang="ar-IQ" sz="2400" dirty="0"/>
              <a:t>أو أكثر). يمكن تسوية هذه </a:t>
            </a:r>
            <a:r>
              <a:rPr lang="ar-IQ" sz="2400" dirty="0" err="1"/>
              <a:t>الكتوف</a:t>
            </a:r>
            <a:r>
              <a:rPr lang="ar-IQ" sz="2400" dirty="0"/>
              <a:t> مع مستوى أرض المشروع بعد التأكد </a:t>
            </a:r>
            <a:r>
              <a:rPr lang="ar-IQ" sz="2400" dirty="0" smtClean="0"/>
              <a:t>من استقرار </a:t>
            </a:r>
            <a:r>
              <a:rPr lang="ar-IQ" sz="2400" dirty="0"/>
              <a:t>تربة خندق </a:t>
            </a:r>
            <a:r>
              <a:rPr lang="ar-IQ" sz="2400" dirty="0" smtClean="0"/>
              <a:t>المبزل </a:t>
            </a:r>
            <a:r>
              <a:rPr lang="ar-IQ" sz="2400" dirty="0"/>
              <a:t>.</a:t>
            </a:r>
            <a:endParaRPr lang="en-US" sz="2400" dirty="0"/>
          </a:p>
        </p:txBody>
      </p:sp>
    </p:spTree>
    <p:extLst>
      <p:ext uri="{BB962C8B-B14F-4D97-AF65-F5344CB8AC3E}">
        <p14:creationId xmlns:p14="http://schemas.microsoft.com/office/powerpoint/2010/main" val="24444044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10000"/>
          </a:bodyPr>
          <a:lstStyle/>
          <a:p>
            <a:pPr marL="0" indent="0" algn="ctr">
              <a:lnSpc>
                <a:spcPct val="200000"/>
              </a:lnSpc>
              <a:buNone/>
            </a:pPr>
            <a:r>
              <a:rPr lang="ar-IQ" b="1" u="sng" dirty="0" smtClean="0">
                <a:solidFill>
                  <a:srgbClr val="00B050"/>
                </a:solidFill>
              </a:rPr>
              <a:t>7- التسوية </a:t>
            </a:r>
            <a:r>
              <a:rPr lang="ar-IQ" b="1" u="sng" dirty="0">
                <a:solidFill>
                  <a:srgbClr val="00B050"/>
                </a:solidFill>
              </a:rPr>
              <a:t>النهائية او التسوية </a:t>
            </a:r>
            <a:r>
              <a:rPr lang="ar-IQ" b="1" u="sng" dirty="0" smtClean="0">
                <a:solidFill>
                  <a:srgbClr val="00B050"/>
                </a:solidFill>
              </a:rPr>
              <a:t>الناعمة</a:t>
            </a:r>
          </a:p>
          <a:p>
            <a:pPr marL="0" indent="0" algn="just">
              <a:lnSpc>
                <a:spcPct val="200000"/>
              </a:lnSpc>
              <a:buNone/>
            </a:pPr>
            <a:r>
              <a:rPr lang="ar-IQ" dirty="0" smtClean="0"/>
              <a:t>ان </a:t>
            </a:r>
            <a:r>
              <a:rPr lang="ar-IQ" dirty="0"/>
              <a:t>هدف اعمال التعديل والتسوية النهائية أو ما تسمى بالتسوية الناعمة </a:t>
            </a:r>
            <a:r>
              <a:rPr lang="en-US" dirty="0"/>
              <a:t>Fine leveling </a:t>
            </a:r>
            <a:r>
              <a:rPr lang="ar-IQ" dirty="0"/>
              <a:t>هو الحصول على سطح مستوى واحد تقريباً لكل وحدة زراعية التي تقسم بدورها الى عدد من احواض الغسيل، على ان يكون اتجاه </a:t>
            </a:r>
            <a:r>
              <a:rPr lang="ar-IQ" dirty="0" err="1"/>
              <a:t>التسويه</a:t>
            </a:r>
            <a:r>
              <a:rPr lang="ar-IQ" dirty="0"/>
              <a:t> عادة باتجاه الري (موازي للمبازل الحقلية). وينصح بشكل عام ان تنفذ هذه التسوية بمقدار ۰,۰۲٪ – ٠٫٢٪، أو يتم تعديل وتسوية المواقع التي تختلف بالمستوى بمقدار </a:t>
            </a:r>
            <a:r>
              <a:rPr lang="ar-IQ" dirty="0" smtClean="0"/>
              <a:t>5سم</a:t>
            </a:r>
            <a:r>
              <a:rPr lang="ar-IQ" dirty="0"/>
              <a:t>. ومثل هذه التسوية تخدم ليس فقط أغراض الري </a:t>
            </a:r>
            <a:r>
              <a:rPr lang="ar-IQ" dirty="0" smtClean="0"/>
              <a:t>وإنما </a:t>
            </a:r>
            <a:r>
              <a:rPr lang="ar-IQ" dirty="0"/>
              <a:t>ايضاً عملية الاستصلاح. ويستدل على مدى ودقة تسوية احواض الغسيل بالمشاهدات والملاحظات التالية </a:t>
            </a:r>
            <a:r>
              <a:rPr lang="ar-IQ" dirty="0" smtClean="0"/>
              <a:t>:-</a:t>
            </a:r>
            <a:endParaRPr lang="en-US" dirty="0"/>
          </a:p>
        </p:txBody>
      </p:sp>
    </p:spTree>
    <p:extLst>
      <p:ext uri="{BB962C8B-B14F-4D97-AF65-F5344CB8AC3E}">
        <p14:creationId xmlns:p14="http://schemas.microsoft.com/office/powerpoint/2010/main" val="194562036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514350" indent="-514350" algn="just">
              <a:lnSpc>
                <a:spcPct val="150000"/>
              </a:lnSpc>
              <a:buAutoNum type="arabic1Minus"/>
            </a:pPr>
            <a:r>
              <a:rPr lang="ar-IQ" sz="2800" dirty="0" smtClean="0"/>
              <a:t>تكون </a:t>
            </a:r>
            <a:r>
              <a:rPr lang="ar-IQ" sz="2800" dirty="0"/>
              <a:t>سرعة تقدم الماء في الحوض مع الميل منتظمة. </a:t>
            </a:r>
          </a:p>
          <a:p>
            <a:pPr marL="0" indent="0" algn="just">
              <a:lnSpc>
                <a:spcPct val="150000"/>
              </a:lnSpc>
              <a:buNone/>
            </a:pPr>
            <a:r>
              <a:rPr lang="ar-IQ" sz="2800" dirty="0" smtClean="0"/>
              <a:t>ب </a:t>
            </a:r>
            <a:r>
              <a:rPr lang="ar-IQ" sz="2800" dirty="0"/>
              <a:t>- لا يكون عمق الماء مختلف كثيراً في جانب من الحوض عن </a:t>
            </a:r>
            <a:r>
              <a:rPr lang="ar-IQ" sz="2800" dirty="0" smtClean="0"/>
              <a:t>الجانب الأخر.</a:t>
            </a:r>
          </a:p>
          <a:p>
            <a:pPr marL="0" indent="0" algn="just">
              <a:lnSpc>
                <a:spcPct val="150000"/>
              </a:lnSpc>
              <a:buNone/>
            </a:pPr>
            <a:r>
              <a:rPr lang="ar-IQ" sz="2800" dirty="0" smtClean="0"/>
              <a:t>د- </a:t>
            </a:r>
            <a:r>
              <a:rPr lang="ar-IQ" sz="2800" dirty="0"/>
              <a:t>لا ينحسر الماء عن بعض اجزاء </a:t>
            </a:r>
            <a:r>
              <a:rPr lang="ar-IQ" sz="2800" dirty="0" smtClean="0"/>
              <a:t>الحوض </a:t>
            </a:r>
          </a:p>
          <a:p>
            <a:pPr marL="0" indent="0" algn="just">
              <a:lnSpc>
                <a:spcPct val="150000"/>
              </a:lnSpc>
              <a:buNone/>
            </a:pPr>
            <a:r>
              <a:rPr lang="ar-IQ" sz="2800" dirty="0" smtClean="0"/>
              <a:t>ج- </a:t>
            </a:r>
            <a:r>
              <a:rPr lang="ar-IQ" sz="2800" dirty="0"/>
              <a:t>عدم جفاف بعض اجزاء من الحوض قبل غيرها، أو بالعكس </a:t>
            </a:r>
            <a:r>
              <a:rPr lang="ar-IQ" sz="2800" dirty="0" smtClean="0"/>
              <a:t>بقاء أجزاء مبتلة </a:t>
            </a:r>
            <a:r>
              <a:rPr lang="ar-IQ" sz="2800" dirty="0"/>
              <a:t>بالمقارنة مع أجزاء أخرى من الحوض</a:t>
            </a:r>
            <a:r>
              <a:rPr lang="ar-IQ" sz="2800" dirty="0" smtClean="0"/>
              <a:t>. وجرت </a:t>
            </a:r>
            <a:r>
              <a:rPr lang="ar-IQ" sz="2800" dirty="0"/>
              <a:t>العادة في مشاريع الاستصلاح في العراق على أجراء </a:t>
            </a:r>
            <a:r>
              <a:rPr lang="ar-IQ" sz="2800" dirty="0" smtClean="0"/>
              <a:t>التسوية النهائية </a:t>
            </a:r>
            <a:r>
              <a:rPr lang="ar-IQ" sz="2800" dirty="0"/>
              <a:t>بدقة بالغة بحيث يكون معدل الاختلاف في المستوى في الوحدة </a:t>
            </a:r>
            <a:r>
              <a:rPr lang="ar-IQ" sz="2800" dirty="0" smtClean="0"/>
              <a:t>الاروائية ±4سم </a:t>
            </a:r>
            <a:r>
              <a:rPr lang="ar-IQ" sz="2800" dirty="0"/>
              <a:t>باستخدام وسائل ومعدات عديدة كالكريدرات </a:t>
            </a:r>
            <a:r>
              <a:rPr lang="ar-IQ" sz="2800" dirty="0" smtClean="0"/>
              <a:t>ومسويات</a:t>
            </a:r>
            <a:r>
              <a:rPr lang="ar-IQ" sz="2800" dirty="0"/>
              <a:t> الأرض (</a:t>
            </a:r>
            <a:r>
              <a:rPr lang="ar-IQ" sz="2800" dirty="0" err="1" smtClean="0"/>
              <a:t>اللاندبلين</a:t>
            </a:r>
            <a:r>
              <a:rPr lang="ar-IQ" sz="2800" dirty="0"/>
              <a:t>)، وللتأكد من ذلك يجري استلام الاراضي المستصلحة بعد </a:t>
            </a:r>
            <a:r>
              <a:rPr lang="ar-IQ" sz="2800" dirty="0" smtClean="0"/>
              <a:t>انتهاء </a:t>
            </a:r>
            <a:r>
              <a:rPr lang="ar-IQ" sz="2800" dirty="0"/>
              <a:t>أعمال التسوية بعد غمرها بالماء </a:t>
            </a:r>
            <a:r>
              <a:rPr lang="ar-IQ" sz="2800" dirty="0" smtClean="0"/>
              <a:t>لمعرفة </a:t>
            </a:r>
            <a:r>
              <a:rPr lang="ar-IQ" sz="2800" dirty="0"/>
              <a:t>مدى دقة </a:t>
            </a:r>
            <a:r>
              <a:rPr lang="ar-IQ" sz="2800" dirty="0" smtClean="0"/>
              <a:t>تنفيذ التسوية.</a:t>
            </a:r>
            <a:endParaRPr lang="en-US" sz="2800" dirty="0"/>
          </a:p>
        </p:txBody>
      </p:sp>
    </p:spTree>
    <p:extLst>
      <p:ext uri="{BB962C8B-B14F-4D97-AF65-F5344CB8AC3E}">
        <p14:creationId xmlns:p14="http://schemas.microsoft.com/office/powerpoint/2010/main" val="12468858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073427"/>
          </a:xfrm>
        </p:spPr>
        <p:txBody>
          <a:bodyPr/>
          <a:lstStyle/>
          <a:p>
            <a:pPr marL="0" indent="0" algn="ctr">
              <a:buNone/>
            </a:pPr>
            <a:endParaRPr lang="ar-IQ" dirty="0" smtClean="0"/>
          </a:p>
          <a:p>
            <a:pPr marL="0" indent="0" algn="ctr">
              <a:lnSpc>
                <a:spcPct val="150000"/>
              </a:lnSpc>
              <a:buNone/>
            </a:pPr>
            <a:r>
              <a:rPr lang="ar-IQ" dirty="0" smtClean="0"/>
              <a:t>كذلك </a:t>
            </a:r>
            <a:r>
              <a:rPr lang="ar-IQ" dirty="0"/>
              <a:t>جرت العادة الى تقسيم أرض المشروع الى وحدات أروائية تتراوح مساحتها </a:t>
            </a:r>
            <a:r>
              <a:rPr lang="ar-IQ" dirty="0" smtClean="0"/>
              <a:t>200-300 هكتار تغذى </a:t>
            </a:r>
            <a:r>
              <a:rPr lang="ar-IQ" dirty="0"/>
              <a:t>بقناة ري حقلية خاصة بكل وحدة زراعية ضمن الوحدة الاروائية. ونعرض في الشكل (۹) مخطط الوحدة اروائية جرى تنفيذها في أحد </a:t>
            </a:r>
            <a:r>
              <a:rPr lang="ar-IQ" dirty="0" smtClean="0"/>
              <a:t>مشاريع الاستصلاح </a:t>
            </a:r>
            <a:r>
              <a:rPr lang="ar-IQ" dirty="0"/>
              <a:t>في وسط </a:t>
            </a:r>
            <a:r>
              <a:rPr lang="ar-IQ" dirty="0" smtClean="0"/>
              <a:t>العراق</a:t>
            </a:r>
            <a:endParaRPr lang="en-US" dirty="0"/>
          </a:p>
        </p:txBody>
      </p:sp>
    </p:spTree>
    <p:extLst>
      <p:ext uri="{BB962C8B-B14F-4D97-AF65-F5344CB8AC3E}">
        <p14:creationId xmlns:p14="http://schemas.microsoft.com/office/powerpoint/2010/main" val="12125623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62068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IQ" u="sng" dirty="0" smtClean="0">
                <a:solidFill>
                  <a:srgbClr val="00B050"/>
                </a:solidFill>
              </a:rPr>
              <a:t>8-الحراثة</a:t>
            </a:r>
            <a:endParaRPr lang="en-US" u="sng" dirty="0">
              <a:solidFill>
                <a:srgbClr val="00B050"/>
              </a:solidFill>
            </a:endParaRPr>
          </a:p>
        </p:txBody>
      </p:sp>
      <p:sp>
        <p:nvSpPr>
          <p:cNvPr id="3" name="عنصر نائب للمحتوى 2"/>
          <p:cNvSpPr>
            <a:spLocks noGrp="1"/>
          </p:cNvSpPr>
          <p:nvPr>
            <p:ph idx="1"/>
          </p:nvPr>
        </p:nvSpPr>
        <p:spPr>
          <a:xfrm>
            <a:off x="0" y="764704"/>
            <a:ext cx="9144000" cy="6093296"/>
          </a:xfrm>
        </p:spPr>
        <p:txBody>
          <a:bodyPr>
            <a:normAutofit fontScale="85000" lnSpcReduction="10000"/>
          </a:bodyPr>
          <a:lstStyle/>
          <a:p>
            <a:pPr marL="0" indent="0" algn="just">
              <a:lnSpc>
                <a:spcPct val="200000"/>
              </a:lnSpc>
              <a:buNone/>
            </a:pPr>
            <a:r>
              <a:rPr lang="ar-IQ" dirty="0" smtClean="0"/>
              <a:t>تعتبر </a:t>
            </a:r>
            <a:r>
              <a:rPr lang="ar-IQ" dirty="0"/>
              <a:t>الحراثة </a:t>
            </a:r>
            <a:r>
              <a:rPr lang="en-US" dirty="0" err="1"/>
              <a:t>Plaughing</a:t>
            </a:r>
            <a:r>
              <a:rPr lang="en-US" dirty="0"/>
              <a:t> </a:t>
            </a:r>
            <a:r>
              <a:rPr lang="ar-IQ" dirty="0" smtClean="0"/>
              <a:t> من </a:t>
            </a:r>
            <a:r>
              <a:rPr lang="ar-IQ" dirty="0"/>
              <a:t>الأمور المهمة التي يجب إجراءها قبل تنفيذ عمليات الغسل، ويمكن اجراء الحراثة باتجاه واحد أو باتجاهين متعامدين وعلى مسافات متغايرة واعماق مختلفة، ويتم </a:t>
            </a:r>
            <a:r>
              <a:rPr lang="ar-IQ" dirty="0" smtClean="0"/>
              <a:t>تقرير </a:t>
            </a:r>
            <a:r>
              <a:rPr lang="ar-IQ" dirty="0"/>
              <a:t>ذلك على ضوء المعلومات المتوفرة حول الصفات المورفولوجية </a:t>
            </a:r>
            <a:r>
              <a:rPr lang="ar-IQ" dirty="0" smtClean="0"/>
              <a:t>لمقد </a:t>
            </a:r>
            <a:r>
              <a:rPr lang="ar-IQ" dirty="0"/>
              <a:t>التربة، وان تنفيذ حراثة جيدة في اراضي المشروع يزيد من </a:t>
            </a:r>
            <a:r>
              <a:rPr lang="ar-IQ" dirty="0" smtClean="0"/>
              <a:t>كفاءة الغسل </a:t>
            </a:r>
            <a:r>
              <a:rPr lang="ar-IQ" dirty="0"/>
              <a:t>وفعاليته وذلك من خلال </a:t>
            </a:r>
            <a:r>
              <a:rPr lang="ar-IQ" dirty="0" smtClean="0"/>
              <a:t>:</a:t>
            </a:r>
          </a:p>
          <a:p>
            <a:pPr marL="0" indent="0" algn="just">
              <a:lnSpc>
                <a:spcPct val="200000"/>
              </a:lnSpc>
              <a:buNone/>
            </a:pPr>
            <a:r>
              <a:rPr lang="ar-IQ" dirty="0" smtClean="0"/>
              <a:t> </a:t>
            </a:r>
            <a:r>
              <a:rPr lang="ar-IQ" dirty="0"/>
              <a:t>أ- تحسين نفاذية التربة للماء وبذلك تزيد من سرعة حركة </a:t>
            </a:r>
            <a:r>
              <a:rPr lang="ar-IQ" dirty="0" smtClean="0"/>
              <a:t>الماء والاملاح </a:t>
            </a:r>
            <a:r>
              <a:rPr lang="ar-IQ" dirty="0"/>
              <a:t>خلال التربة وباتجاه المبازل.</a:t>
            </a:r>
            <a:endParaRPr lang="en-US" dirty="0"/>
          </a:p>
        </p:txBody>
      </p:sp>
    </p:spTree>
    <p:extLst>
      <p:ext uri="{BB962C8B-B14F-4D97-AF65-F5344CB8AC3E}">
        <p14:creationId xmlns:p14="http://schemas.microsoft.com/office/powerpoint/2010/main" val="186478786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marL="0" indent="0" algn="just">
              <a:lnSpc>
                <a:spcPct val="200000"/>
              </a:lnSpc>
              <a:buNone/>
            </a:pPr>
            <a:r>
              <a:rPr lang="ar-IQ" dirty="0"/>
              <a:t>ب </a:t>
            </a:r>
            <a:r>
              <a:rPr lang="ar-IQ" dirty="0" smtClean="0"/>
              <a:t>- تكسير </a:t>
            </a:r>
            <a:r>
              <a:rPr lang="ar-IQ" dirty="0"/>
              <a:t>الطبقات الصلدة السطحية وما تحت السطحية </a:t>
            </a:r>
            <a:r>
              <a:rPr lang="ar-IQ" dirty="0" smtClean="0"/>
              <a:t>الموجودة </a:t>
            </a:r>
            <a:r>
              <a:rPr lang="ar-IQ" dirty="0"/>
              <a:t>أصلاً في التربة </a:t>
            </a:r>
            <a:r>
              <a:rPr lang="ar-IQ" dirty="0" smtClean="0"/>
              <a:t>والمتكونة </a:t>
            </a:r>
            <a:r>
              <a:rPr lang="ar-IQ" dirty="0"/>
              <a:t>بسبب استخدام المكننة </a:t>
            </a:r>
            <a:r>
              <a:rPr lang="ar-IQ" dirty="0" smtClean="0"/>
              <a:t>الثقيلة </a:t>
            </a:r>
            <a:r>
              <a:rPr lang="ar-IQ" dirty="0"/>
              <a:t>لفترة طويلة أثناء الاستغلال السابق أو بسبب تنفيذ العمليات التحضيرية للاستصلاح</a:t>
            </a:r>
            <a:r>
              <a:rPr lang="ar-IQ" dirty="0" smtClean="0"/>
              <a:t>.</a:t>
            </a:r>
          </a:p>
          <a:p>
            <a:pPr marL="0" indent="0" algn="just">
              <a:lnSpc>
                <a:spcPct val="200000"/>
              </a:lnSpc>
              <a:buNone/>
            </a:pPr>
            <a:r>
              <a:rPr lang="ar-IQ" dirty="0" smtClean="0"/>
              <a:t> </a:t>
            </a:r>
            <a:r>
              <a:rPr lang="ar-IQ" dirty="0"/>
              <a:t>ج - خلط ومزج المصلحات </a:t>
            </a:r>
            <a:r>
              <a:rPr lang="ar-IQ" dirty="0" smtClean="0"/>
              <a:t>المضافة </a:t>
            </a:r>
            <a:r>
              <a:rPr lang="ar-IQ" dirty="0"/>
              <a:t>مع التربة وبذلك يزيد من كفاءة وفعاليات هذه المصلحات في تحسين خواص التربة خاصة في الحالات التي تكون فيها حاجة الى اضافة مثل هذه المصلحات</a:t>
            </a:r>
            <a:r>
              <a:rPr lang="ar-IQ" dirty="0" smtClean="0"/>
              <a:t>. وفي </a:t>
            </a:r>
            <a:r>
              <a:rPr lang="ar-IQ" dirty="0"/>
              <a:t>بعض الأحيان ينصح باستخدام الحراثة العميقة </a:t>
            </a:r>
            <a:r>
              <a:rPr lang="en-US" dirty="0" smtClean="0"/>
              <a:t>Deep </a:t>
            </a:r>
            <a:r>
              <a:rPr lang="en-US" dirty="0" err="1" smtClean="0"/>
              <a:t>ploughing</a:t>
            </a:r>
            <a:r>
              <a:rPr lang="en-US" dirty="0" smtClean="0"/>
              <a:t> </a:t>
            </a:r>
            <a:r>
              <a:rPr lang="ar-IQ" dirty="0" smtClean="0"/>
              <a:t> </a:t>
            </a:r>
            <a:r>
              <a:rPr lang="ar-IQ" dirty="0" err="1" smtClean="0"/>
              <a:t>أو</a:t>
            </a:r>
            <a:r>
              <a:rPr lang="ar-IQ" dirty="0" err="1"/>
              <a:t>الحراثة</a:t>
            </a:r>
            <a:r>
              <a:rPr lang="ar-IQ" dirty="0"/>
              <a:t> ما تحت السطحية </a:t>
            </a:r>
            <a:r>
              <a:rPr lang="en-US" dirty="0" err="1" smtClean="0"/>
              <a:t>Subsoiling</a:t>
            </a:r>
            <a:r>
              <a:rPr lang="en-US" dirty="0" smtClean="0"/>
              <a:t> </a:t>
            </a:r>
            <a:r>
              <a:rPr lang="ar-IQ" dirty="0" smtClean="0"/>
              <a:t> قبل البدء بتنفيذ عمليات الغسل او الاستصلاح</a:t>
            </a:r>
            <a:endParaRPr lang="en-US" dirty="0"/>
          </a:p>
        </p:txBody>
      </p:sp>
    </p:spTree>
    <p:extLst>
      <p:ext uri="{BB962C8B-B14F-4D97-AF65-F5344CB8AC3E}">
        <p14:creationId xmlns:p14="http://schemas.microsoft.com/office/powerpoint/2010/main" val="15665548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marL="0" indent="0" algn="just">
              <a:lnSpc>
                <a:spcPct val="200000"/>
              </a:lnSpc>
              <a:buNone/>
            </a:pPr>
            <a:r>
              <a:rPr lang="ar-IQ" dirty="0" smtClean="0"/>
              <a:t>الهدف </a:t>
            </a:r>
            <a:r>
              <a:rPr lang="ar-IQ" dirty="0"/>
              <a:t>منها تكسير الطبقات الصلدة العميقة نسبياً وبذلك تسهل حركة الماء والاملاح خلال التربة وعند احتواء </a:t>
            </a:r>
            <a:r>
              <a:rPr lang="ar-IQ" dirty="0" smtClean="0"/>
              <a:t>مقد </a:t>
            </a:r>
            <a:r>
              <a:rPr lang="ar-IQ" dirty="0"/>
              <a:t>الترب الملحية الصودية </a:t>
            </a:r>
            <a:r>
              <a:rPr lang="ar-IQ" dirty="0" err="1"/>
              <a:t>والصودية</a:t>
            </a:r>
            <a:r>
              <a:rPr lang="ar-IQ" dirty="0"/>
              <a:t> </a:t>
            </a:r>
            <a:r>
              <a:rPr lang="ar-IQ" dirty="0" err="1"/>
              <a:t>والسولينتس</a:t>
            </a:r>
            <a:r>
              <a:rPr lang="ar-IQ" dirty="0"/>
              <a:t> على تكوينات من الجبس في أحدى الطبقات أو الافاق التحتية من المقد، فأن قلب هذه الطبقات أو الافاق التحتية من المقد، أو تغير موضعها بنقلها الى السطح </a:t>
            </a:r>
            <a:r>
              <a:rPr lang="ar-IQ" dirty="0" smtClean="0"/>
              <a:t>شكل </a:t>
            </a:r>
            <a:r>
              <a:rPr lang="ar-IQ" dirty="0"/>
              <a:t>(۱۳) يعمل على زيادة كفاءة الاستصلاح ويعوض عن </a:t>
            </a:r>
            <a:r>
              <a:rPr lang="ar-IQ" dirty="0" smtClean="0"/>
              <a:t>أضافة </a:t>
            </a:r>
            <a:r>
              <a:rPr lang="ar-IQ" dirty="0"/>
              <a:t>الجبس الصناعي كمصلح للتربة.(1982</a:t>
            </a:r>
            <a:r>
              <a:rPr lang="ar-IQ" dirty="0" smtClean="0"/>
              <a:t>)</a:t>
            </a:r>
            <a:r>
              <a:rPr lang="en-US" dirty="0"/>
              <a:t> </a:t>
            </a:r>
            <a:r>
              <a:rPr lang="en-US" dirty="0" err="1"/>
              <a:t>Alzubaidi</a:t>
            </a:r>
            <a:r>
              <a:rPr lang="en-US" dirty="0"/>
              <a:t> and Webster</a:t>
            </a:r>
          </a:p>
        </p:txBody>
      </p:sp>
    </p:spTree>
    <p:extLst>
      <p:ext uri="{BB962C8B-B14F-4D97-AF65-F5344CB8AC3E}">
        <p14:creationId xmlns:p14="http://schemas.microsoft.com/office/powerpoint/2010/main" val="212736408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90233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88"/>
            <a:ext cx="9144000" cy="6856512"/>
          </a:xfrm>
        </p:spPr>
        <p:txBody>
          <a:bodyPr/>
          <a:lstStyle/>
          <a:p>
            <a:pPr marL="0" indent="0" algn="just">
              <a:lnSpc>
                <a:spcPct val="200000"/>
              </a:lnSpc>
              <a:buNone/>
            </a:pPr>
            <a:r>
              <a:rPr lang="ar-IQ" dirty="0"/>
              <a:t>وأظهرت النتائج المتعلقة بحراثة التربة قبل الغسل في أحد مشاريع الاستصلاح في العراق (مشروع أسفل الخالص ) ان استخدام محراث من نوع (</a:t>
            </a:r>
            <a:r>
              <a:rPr lang="en-US" dirty="0"/>
              <a:t>chisel) </a:t>
            </a:r>
            <a:r>
              <a:rPr lang="ar-IQ" dirty="0" smtClean="0"/>
              <a:t>) كان </a:t>
            </a:r>
            <a:r>
              <a:rPr lang="ar-IQ" dirty="0"/>
              <a:t>أفضل لعملية الغسل من </a:t>
            </a:r>
            <a:r>
              <a:rPr lang="ar-IQ" dirty="0" smtClean="0"/>
              <a:t>استخدام </a:t>
            </a:r>
            <a:r>
              <a:rPr lang="ar-IQ" dirty="0"/>
              <a:t>محراث مـن نوع (</a:t>
            </a:r>
            <a:r>
              <a:rPr lang="en-US" dirty="0" err="1"/>
              <a:t>mouldbroad</a:t>
            </a:r>
            <a:r>
              <a:rPr lang="en-US" dirty="0" smtClean="0"/>
              <a:t>)</a:t>
            </a:r>
            <a:r>
              <a:rPr lang="ar-IQ" dirty="0" smtClean="0"/>
              <a:t>) </a:t>
            </a:r>
            <a:r>
              <a:rPr lang="en-US" dirty="0" smtClean="0"/>
              <a:t>، </a:t>
            </a:r>
            <a:r>
              <a:rPr lang="ar-IQ" dirty="0"/>
              <a:t>خاصة بعد استكمال اعمال التعديل </a:t>
            </a:r>
            <a:r>
              <a:rPr lang="ar-IQ" dirty="0" smtClean="0"/>
              <a:t>والتسوية وقبيل </a:t>
            </a:r>
            <a:r>
              <a:rPr lang="ar-IQ" dirty="0"/>
              <a:t>البدء بعملية الغسل.</a:t>
            </a:r>
            <a:endParaRPr lang="en-US" dirty="0"/>
          </a:p>
        </p:txBody>
      </p:sp>
    </p:spTree>
    <p:extLst>
      <p:ext uri="{BB962C8B-B14F-4D97-AF65-F5344CB8AC3E}">
        <p14:creationId xmlns:p14="http://schemas.microsoft.com/office/powerpoint/2010/main" val="187093836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endParaRPr lang="ar-IQ" sz="7200" dirty="0" smtClean="0">
              <a:solidFill>
                <a:srgbClr val="C00000"/>
              </a:solidFill>
            </a:endParaRPr>
          </a:p>
          <a:p>
            <a:pPr marL="0" indent="0" algn="ctr">
              <a:buNone/>
            </a:pPr>
            <a:r>
              <a:rPr lang="ar-IQ" sz="7200" dirty="0" smtClean="0">
                <a:solidFill>
                  <a:srgbClr val="C00000"/>
                </a:solidFill>
              </a:rPr>
              <a:t>شكراً لاصغائكم </a:t>
            </a:r>
            <a:endParaRPr lang="en-US" sz="7200" dirty="0">
              <a:solidFill>
                <a:srgbClr val="C00000"/>
              </a:solidFill>
            </a:endParaRPr>
          </a:p>
        </p:txBody>
      </p:sp>
    </p:spTree>
    <p:extLst>
      <p:ext uri="{BB962C8B-B14F-4D97-AF65-F5344CB8AC3E}">
        <p14:creationId xmlns:p14="http://schemas.microsoft.com/office/powerpoint/2010/main" val="249218842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2696" y="-1899592"/>
            <a:ext cx="12673408" cy="972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4932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r>
              <a:rPr lang="ar-IQ" dirty="0">
                <a:solidFill>
                  <a:prstClr val="black"/>
                </a:solidFill>
              </a:rPr>
              <a:t>.</a:t>
            </a:r>
            <a:r>
              <a:rPr lang="ar-IQ" dirty="0">
                <a:solidFill>
                  <a:srgbClr val="FF0000"/>
                </a:solidFill>
              </a:rPr>
              <a:t>٤ - تحديد نظام البزل المناسب </a:t>
            </a:r>
            <a:r>
              <a:rPr lang="ar-IQ" dirty="0">
                <a:solidFill>
                  <a:prstClr val="black"/>
                </a:solidFill>
              </a:rPr>
              <a:t/>
            </a:r>
            <a:br>
              <a:rPr lang="ar-IQ" dirty="0">
                <a:solidFill>
                  <a:prstClr val="black"/>
                </a:solidFill>
              </a:rPr>
            </a:br>
            <a:endParaRPr lang="en-US" dirty="0"/>
          </a:p>
        </p:txBody>
      </p:sp>
      <p:sp>
        <p:nvSpPr>
          <p:cNvPr id="3" name="عنصر نائب للمحتوى 2"/>
          <p:cNvSpPr>
            <a:spLocks noGrp="1"/>
          </p:cNvSpPr>
          <p:nvPr>
            <p:ph idx="1"/>
          </p:nvPr>
        </p:nvSpPr>
        <p:spPr/>
        <p:txBody>
          <a:bodyPr/>
          <a:lstStyle/>
          <a:p>
            <a:pPr marL="0" lvl="0" indent="0" algn="ctr">
              <a:buNone/>
            </a:pPr>
            <a:r>
              <a:rPr lang="ar-IQ" dirty="0" smtClean="0">
                <a:solidFill>
                  <a:prstClr val="black"/>
                </a:solidFill>
              </a:rPr>
              <a:t>من </a:t>
            </a:r>
            <a:r>
              <a:rPr lang="ar-IQ" dirty="0">
                <a:solidFill>
                  <a:prstClr val="black"/>
                </a:solidFill>
              </a:rPr>
              <a:t>الضروري في هذه المرحلة تحديد نوع البزل المناسب للأراضي المراد استصلاحها واتخاذ قرار </a:t>
            </a:r>
            <a:r>
              <a:rPr lang="ar-IQ" dirty="0" smtClean="0">
                <a:solidFill>
                  <a:prstClr val="black"/>
                </a:solidFill>
              </a:rPr>
              <a:t>باختيار</a:t>
            </a:r>
          </a:p>
          <a:p>
            <a:pPr marL="0" lvl="0" indent="0" algn="ctr">
              <a:buNone/>
            </a:pPr>
            <a:r>
              <a:rPr lang="ar-IQ" dirty="0" smtClean="0">
                <a:solidFill>
                  <a:prstClr val="black"/>
                </a:solidFill>
              </a:rPr>
              <a:t> </a:t>
            </a:r>
            <a:r>
              <a:rPr lang="ar-IQ" dirty="0">
                <a:solidFill>
                  <a:srgbClr val="FF0000"/>
                </a:solidFill>
              </a:rPr>
              <a:t>البزل الافقي </a:t>
            </a:r>
            <a:r>
              <a:rPr lang="en-US" dirty="0" smtClean="0">
                <a:solidFill>
                  <a:prstClr val="black"/>
                </a:solidFill>
              </a:rPr>
              <a:t>horizontal </a:t>
            </a:r>
            <a:r>
              <a:rPr lang="en-US" dirty="0"/>
              <a:t>drainage</a:t>
            </a:r>
            <a:endParaRPr lang="en-US" dirty="0">
              <a:solidFill>
                <a:prstClr val="black"/>
              </a:solidFill>
            </a:endParaRPr>
          </a:p>
          <a:p>
            <a:pPr marL="0" indent="0" algn="ctr">
              <a:buNone/>
            </a:pPr>
            <a:r>
              <a:rPr lang="ar-IQ" dirty="0" smtClean="0">
                <a:solidFill>
                  <a:srgbClr val="0070C0"/>
                </a:solidFill>
              </a:rPr>
              <a:t>أو</a:t>
            </a:r>
            <a:r>
              <a:rPr lang="ar-IQ" dirty="0" smtClean="0"/>
              <a:t> </a:t>
            </a:r>
            <a:r>
              <a:rPr lang="ar-IQ" dirty="0">
                <a:solidFill>
                  <a:srgbClr val="FF0000"/>
                </a:solidFill>
              </a:rPr>
              <a:t>البزل </a:t>
            </a:r>
            <a:r>
              <a:rPr lang="ar-IQ" dirty="0" smtClean="0">
                <a:solidFill>
                  <a:srgbClr val="FF0000"/>
                </a:solidFill>
              </a:rPr>
              <a:t>العمودي</a:t>
            </a:r>
            <a:r>
              <a:rPr lang="en-US" dirty="0"/>
              <a:t>Vertical drainage </a:t>
            </a:r>
          </a:p>
        </p:txBody>
      </p:sp>
    </p:spTree>
    <p:extLst>
      <p:ext uri="{BB962C8B-B14F-4D97-AF65-F5344CB8AC3E}">
        <p14:creationId xmlns:p14="http://schemas.microsoft.com/office/powerpoint/2010/main" val="179651418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gn="just">
              <a:lnSpc>
                <a:spcPct val="150000"/>
              </a:lnSpc>
              <a:buNone/>
            </a:pPr>
            <a:r>
              <a:rPr lang="ar-IQ" sz="3600" dirty="0" smtClean="0"/>
              <a:t>حيث </a:t>
            </a:r>
            <a:r>
              <a:rPr lang="ar-IQ" sz="3600" dirty="0"/>
              <a:t>من </a:t>
            </a:r>
            <a:r>
              <a:rPr lang="ar-IQ" sz="3600" dirty="0" smtClean="0"/>
              <a:t>المعروف </a:t>
            </a:r>
            <a:r>
              <a:rPr lang="ar-IQ" sz="3600" dirty="0"/>
              <a:t>ان </a:t>
            </a:r>
            <a:r>
              <a:rPr lang="ar-IQ" sz="3600" dirty="0">
                <a:solidFill>
                  <a:srgbClr val="FF0000"/>
                </a:solidFill>
              </a:rPr>
              <a:t>المبازل الأفقية </a:t>
            </a:r>
            <a:r>
              <a:rPr lang="ar-IQ" sz="3600" dirty="0"/>
              <a:t>ومنها </a:t>
            </a:r>
            <a:r>
              <a:rPr lang="ar-IQ" sz="3600" dirty="0">
                <a:solidFill>
                  <a:srgbClr val="00B050"/>
                </a:solidFill>
              </a:rPr>
              <a:t>المبازل المفتوحة </a:t>
            </a:r>
            <a:r>
              <a:rPr lang="ar-IQ" sz="3600" dirty="0"/>
              <a:t>و</a:t>
            </a:r>
            <a:r>
              <a:rPr lang="ar-IQ" sz="3600" dirty="0">
                <a:solidFill>
                  <a:srgbClr val="00B050"/>
                </a:solidFill>
              </a:rPr>
              <a:t>المبازل المغطاة </a:t>
            </a:r>
            <a:r>
              <a:rPr lang="ar-IQ" sz="3600" dirty="0"/>
              <a:t>يتحرك فيها الماء تحت تأثير الجاذبية الأرضية والانحدار، اما </a:t>
            </a:r>
            <a:r>
              <a:rPr lang="ar-IQ" sz="3600" dirty="0">
                <a:solidFill>
                  <a:srgbClr val="FF0000"/>
                </a:solidFill>
              </a:rPr>
              <a:t>المبازل العمودية </a:t>
            </a:r>
            <a:r>
              <a:rPr lang="ar-IQ" sz="3600" dirty="0"/>
              <a:t>أو ما يسمى بعض الأحيان بالبزل بواسطة </a:t>
            </a:r>
            <a:r>
              <a:rPr lang="ar-IQ" sz="3600" dirty="0" smtClean="0"/>
              <a:t>الآبار </a:t>
            </a:r>
            <a:r>
              <a:rPr lang="ar-IQ" sz="3600" dirty="0"/>
              <a:t>ويتم فيها حفر بئر في الارض ويركب عليه </a:t>
            </a:r>
            <a:r>
              <a:rPr lang="ar-IQ" sz="3600" dirty="0" smtClean="0"/>
              <a:t>مضخة </a:t>
            </a:r>
            <a:r>
              <a:rPr lang="ar-IQ" sz="3600" dirty="0"/>
              <a:t>لسحب الماء منه . وبشكل عام فان </a:t>
            </a:r>
            <a:r>
              <a:rPr lang="ar-IQ" sz="3600" dirty="0" smtClean="0"/>
              <a:t>البزل </a:t>
            </a:r>
            <a:r>
              <a:rPr lang="ar-IQ" sz="3600" dirty="0"/>
              <a:t>الأفقي هو الشائع الاستخدام في معظم الترب المستصلحة، حيث</a:t>
            </a:r>
            <a:endParaRPr lang="en-US" sz="3600" dirty="0"/>
          </a:p>
          <a:p>
            <a:endParaRPr lang="en-US" dirty="0"/>
          </a:p>
        </p:txBody>
      </p:sp>
    </p:spTree>
    <p:extLst>
      <p:ext uri="{BB962C8B-B14F-4D97-AF65-F5344CB8AC3E}">
        <p14:creationId xmlns:p14="http://schemas.microsoft.com/office/powerpoint/2010/main" val="34358681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marL="0" indent="0" algn="just">
              <a:lnSpc>
                <a:spcPct val="150000"/>
              </a:lnSpc>
              <a:buNone/>
            </a:pPr>
            <a:r>
              <a:rPr lang="ar-IQ" dirty="0"/>
              <a:t>ان تنفيذ البزل العمودي يتطلب شروط معينة يجب توفرها وهي : </a:t>
            </a:r>
            <a:endParaRPr lang="ar-IQ" dirty="0" smtClean="0"/>
          </a:p>
          <a:p>
            <a:pPr marL="0" indent="0" algn="just">
              <a:lnSpc>
                <a:spcPct val="150000"/>
              </a:lnSpc>
              <a:buNone/>
            </a:pPr>
            <a:r>
              <a:rPr lang="ar-IQ" dirty="0" smtClean="0"/>
              <a:t>١- </a:t>
            </a:r>
            <a:r>
              <a:rPr lang="ar-IQ" dirty="0"/>
              <a:t>ان تكون الطبقات السفلى للأرض ذات نفاذية عالية نسبياً، </a:t>
            </a:r>
            <a:r>
              <a:rPr lang="ar-IQ" dirty="0" smtClean="0"/>
              <a:t>وبتوصيل مائي </a:t>
            </a:r>
            <a:r>
              <a:rPr lang="ar-IQ" dirty="0"/>
              <a:t>لا يقل عن ١٠٠ م /</a:t>
            </a:r>
            <a:r>
              <a:rPr lang="ar-IQ" dirty="0" smtClean="0"/>
              <a:t>يوم.</a:t>
            </a:r>
          </a:p>
          <a:p>
            <a:pPr marL="0" indent="0" algn="just">
              <a:lnSpc>
                <a:spcPct val="150000"/>
              </a:lnSpc>
              <a:buNone/>
            </a:pPr>
            <a:r>
              <a:rPr lang="ar-IQ" dirty="0" smtClean="0"/>
              <a:t>۲- </a:t>
            </a:r>
            <a:r>
              <a:rPr lang="ar-IQ" dirty="0"/>
              <a:t>مقد التربة عميق نسبياً</a:t>
            </a:r>
            <a:r>
              <a:rPr lang="ar-IQ" dirty="0" smtClean="0"/>
              <a:t>. </a:t>
            </a:r>
          </a:p>
          <a:p>
            <a:pPr marL="0" indent="0" algn="just">
              <a:lnSpc>
                <a:spcPct val="150000"/>
              </a:lnSpc>
              <a:buNone/>
            </a:pPr>
            <a:r>
              <a:rPr lang="ar-IQ" dirty="0" smtClean="0"/>
              <a:t>3- توفر </a:t>
            </a:r>
            <a:r>
              <a:rPr lang="ar-IQ" dirty="0"/>
              <a:t>مصدر رخيص لطاقة </a:t>
            </a:r>
            <a:r>
              <a:rPr lang="ar-IQ" dirty="0" smtClean="0"/>
              <a:t>التشغيل. </a:t>
            </a:r>
          </a:p>
          <a:p>
            <a:pPr marL="0" indent="0" algn="just">
              <a:lnSpc>
                <a:spcPct val="150000"/>
              </a:lnSpc>
              <a:buNone/>
            </a:pPr>
            <a:r>
              <a:rPr lang="ar-IQ" dirty="0" smtClean="0"/>
              <a:t>وبشكل </a:t>
            </a:r>
            <a:r>
              <a:rPr lang="ar-IQ" dirty="0"/>
              <a:t>عام اذا ما توفرت كل هذه الشروط لتنفيذ البزل </a:t>
            </a:r>
            <a:r>
              <a:rPr lang="ar-IQ" dirty="0" smtClean="0"/>
              <a:t>العمودي فان </a:t>
            </a:r>
            <a:r>
              <a:rPr lang="ar-IQ" dirty="0"/>
              <a:t>لهذا النوع من البزل مميزات </a:t>
            </a:r>
            <a:r>
              <a:rPr lang="ar-IQ" dirty="0" smtClean="0"/>
              <a:t>أهمها:</a:t>
            </a:r>
          </a:p>
          <a:p>
            <a:pPr marL="0" indent="0" algn="just">
              <a:lnSpc>
                <a:spcPct val="150000"/>
              </a:lnSpc>
              <a:buNone/>
            </a:pPr>
            <a:r>
              <a:rPr lang="ar-IQ" dirty="0" smtClean="0"/>
              <a:t>١- </a:t>
            </a:r>
            <a:r>
              <a:rPr lang="ar-IQ" dirty="0"/>
              <a:t>تكاليف الأنشاء والصيانة قليلة نسبياً، حيث اشارت بعض الدراسات التي اجريت </a:t>
            </a:r>
            <a:r>
              <a:rPr lang="ar-IQ" dirty="0" smtClean="0"/>
              <a:t>في</a:t>
            </a:r>
            <a:endParaRPr lang="en-US" dirty="0"/>
          </a:p>
        </p:txBody>
      </p:sp>
    </p:spTree>
    <p:extLst>
      <p:ext uri="{BB962C8B-B14F-4D97-AF65-F5344CB8AC3E}">
        <p14:creationId xmlns:p14="http://schemas.microsoft.com/office/powerpoint/2010/main" val="32124658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3167</Words>
  <Application>Microsoft Office PowerPoint</Application>
  <PresentationFormat>عرض على الشاشة (3:4)‏</PresentationFormat>
  <Paragraphs>117</Paragraphs>
  <Slides>55</Slides>
  <Notes>1</Notes>
  <HiddenSlides>0</HiddenSlides>
  <MMClips>0</MMClips>
  <ScaleCrop>false</ScaleCrop>
  <HeadingPairs>
    <vt:vector size="4" baseType="variant">
      <vt:variant>
        <vt:lpstr>نسق</vt:lpstr>
      </vt:variant>
      <vt:variant>
        <vt:i4>1</vt:i4>
      </vt:variant>
      <vt:variant>
        <vt:lpstr>عناوين الشرائح</vt:lpstr>
      </vt:variant>
      <vt:variant>
        <vt:i4>55</vt:i4>
      </vt:variant>
    </vt:vector>
  </HeadingPairs>
  <TitlesOfParts>
    <vt:vector size="56" baseType="lpstr">
      <vt:lpstr>سمة Office</vt:lpstr>
      <vt:lpstr>  المحاضرة الاولى   </vt:lpstr>
      <vt:lpstr>  المحاضرة الثانية استصلاح الترب الملحية  د. أمين حسين المالكي</vt:lpstr>
      <vt:lpstr>مواصفات مضخات الماء وقنوات الري الناقلة </vt:lpstr>
      <vt:lpstr>عرض تقديمي في PowerPoint</vt:lpstr>
      <vt:lpstr>عرض تقديمي في PowerPoint</vt:lpstr>
      <vt:lpstr>عرض تقديمي في PowerPoint</vt:lpstr>
      <vt:lpstr>.٤ - تحديد نظام البزل المناسب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المرحلة الثالثة - التنفيذ</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3-انشاء قنوات الري وشبكات البزل الرئيسية</vt:lpstr>
      <vt:lpstr>عرض تقديمي في PowerPoint</vt:lpstr>
      <vt:lpstr>عرض تقديمي في PowerPoint</vt:lpstr>
      <vt:lpstr>عرض تقديمي في PowerPoint</vt:lpstr>
      <vt:lpstr>5-التسوية الثانوية </vt:lpstr>
      <vt:lpstr>6-انشاء قنوات الري الحقلية والمبازل الحقلية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8-الحراثة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jk</dc:creator>
  <cp:lastModifiedBy>jk</cp:lastModifiedBy>
  <cp:revision>48</cp:revision>
  <dcterms:created xsi:type="dcterms:W3CDTF">2024-02-09T15:49:20Z</dcterms:created>
  <dcterms:modified xsi:type="dcterms:W3CDTF">2024-03-06T16:16:28Z</dcterms:modified>
</cp:coreProperties>
</file>